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theme/themeOverride11.xml" ContentType="application/vnd.openxmlformats-officedocument.themeOverride+xml"/>
  <Override PartName="/ppt/notesSlides/notesSlide9.xml" ContentType="application/vnd.openxmlformats-officedocument.presentationml.notesSlide+xml"/>
  <Override PartName="/ppt/theme/themeOverride12.xml" ContentType="application/vnd.openxmlformats-officedocument.themeOverride+xml"/>
  <Override PartName="/ppt/notesSlides/notesSlide10.xml" ContentType="application/vnd.openxmlformats-officedocument.presentationml.notesSlide+xml"/>
  <Override PartName="/ppt/theme/themeOverride13.xml" ContentType="application/vnd.openxmlformats-officedocument.themeOverride+xml"/>
  <Override PartName="/ppt/notesSlides/notesSlide11.xml" ContentType="application/vnd.openxmlformats-officedocument.presentationml.notesSlide+xml"/>
  <Override PartName="/ppt/theme/themeOverride14.xml" ContentType="application/vnd.openxmlformats-officedocument.themeOverride+xml"/>
  <Override PartName="/ppt/notesSlides/notesSlide12.xml" ContentType="application/vnd.openxmlformats-officedocument.presentationml.notesSlide+xml"/>
  <Override PartName="/ppt/theme/themeOverride15.xml" ContentType="application/vnd.openxmlformats-officedocument.themeOverride+xml"/>
  <Override PartName="/ppt/notesSlides/notesSlide13.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14.xml" ContentType="application/vnd.openxmlformats-officedocument.presentationml.notesSlide+xml"/>
  <Override PartName="/ppt/theme/themeOverride19.xml" ContentType="application/vnd.openxmlformats-officedocument.themeOverride+xml"/>
  <Override PartName="/ppt/notesSlides/notesSlide15.xml" ContentType="application/vnd.openxmlformats-officedocument.presentationml.notesSlide+xml"/>
  <Override PartName="/ppt/theme/themeOverride20.xml" ContentType="application/vnd.openxmlformats-officedocument.themeOverride+xml"/>
  <Override PartName="/ppt/notesSlides/notesSlide16.xml" ContentType="application/vnd.openxmlformats-officedocument.presentationml.notesSlide+xml"/>
  <Override PartName="/ppt/theme/themeOverride2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2.xml" ContentType="application/vnd.openxmlformats-officedocument.themeOverride+xml"/>
  <Override PartName="/ppt/notesSlides/notesSlide19.xml" ContentType="application/vnd.openxmlformats-officedocument.presentationml.notesSlide+xml"/>
  <Override PartName="/ppt/theme/themeOverride23.xml" ContentType="application/vnd.openxmlformats-officedocument.themeOverride+xml"/>
  <Override PartName="/ppt/notesSlides/notesSlide20.xml" ContentType="application/vnd.openxmlformats-officedocument.presentationml.notesSlide+xml"/>
  <Override PartName="/ppt/theme/themeOverride24.xml" ContentType="application/vnd.openxmlformats-officedocument.themeOverride+xml"/>
  <Override PartName="/ppt/notesSlides/notesSlide21.xml" ContentType="application/vnd.openxmlformats-officedocument.presentationml.notesSlide+xml"/>
  <Override PartName="/ppt/theme/themeOverride25.xml" ContentType="application/vnd.openxmlformats-officedocument.themeOverride+xml"/>
  <Override PartName="/ppt/notesSlides/notesSlide22.xml" ContentType="application/vnd.openxmlformats-officedocument.presentationml.notesSlide+xml"/>
  <Override PartName="/ppt/theme/themeOverride26.xml" ContentType="application/vnd.openxmlformats-officedocument.themeOverride+xml"/>
  <Override PartName="/ppt/theme/themeOverride27.xml" ContentType="application/vnd.openxmlformats-officedocument.themeOverride+xml"/>
  <Override PartName="/ppt/notesSlides/notesSlide23.xml" ContentType="application/vnd.openxmlformats-officedocument.presentationml.notesSlide+xml"/>
  <Override PartName="/ppt/theme/themeOverride28.xml" ContentType="application/vnd.openxmlformats-officedocument.themeOverride+xml"/>
  <Override PartName="/ppt/notesSlides/notesSlide24.xml" ContentType="application/vnd.openxmlformats-officedocument.presentationml.notesSlide+xml"/>
  <Override PartName="/ppt/theme/themeOverride29.xml" ContentType="application/vnd.openxmlformats-officedocument.themeOverride+xml"/>
  <Override PartName="/ppt/notesSlides/notesSlide25.xml" ContentType="application/vnd.openxmlformats-officedocument.presentationml.notesSlide+xml"/>
  <Override PartName="/ppt/theme/themeOverride30.xml" ContentType="application/vnd.openxmlformats-officedocument.themeOverride+xml"/>
  <Override PartName="/ppt/notesSlides/notesSlide26.xml" ContentType="application/vnd.openxmlformats-officedocument.presentationml.notesSlide+xml"/>
  <Override PartName="/ppt/theme/themeOverride31.xml" ContentType="application/vnd.openxmlformats-officedocument.themeOverride+xml"/>
  <Override PartName="/ppt/theme/themeOverride32.xml" ContentType="application/vnd.openxmlformats-officedocument.themeOverride+xml"/>
  <Override PartName="/ppt/notesSlides/notesSlide27.xml" ContentType="application/vnd.openxmlformats-officedocument.presentationml.notesSlide+xml"/>
  <Override PartName="/ppt/theme/themeOverride33.xml" ContentType="application/vnd.openxmlformats-officedocument.themeOverr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76" r:id="rId4"/>
    <p:sldMasterId id="2147483689" r:id="rId5"/>
    <p:sldMasterId id="2147483702" r:id="rId6"/>
    <p:sldMasterId id="2147483715" r:id="rId7"/>
    <p:sldMasterId id="2147483728" r:id="rId8"/>
    <p:sldMasterId id="2147483742" r:id="rId9"/>
  </p:sldMasterIdLst>
  <p:notesMasterIdLst>
    <p:notesMasterId r:id="rId50"/>
  </p:notesMasterIdLst>
  <p:handoutMasterIdLst>
    <p:handoutMasterId r:id="rId51"/>
  </p:handoutMasterIdLst>
  <p:sldIdLst>
    <p:sldId id="4745" r:id="rId10"/>
    <p:sldId id="4747" r:id="rId11"/>
    <p:sldId id="4746" r:id="rId12"/>
    <p:sldId id="4397" r:id="rId13"/>
    <p:sldId id="4626" r:id="rId14"/>
    <p:sldId id="4627" r:id="rId15"/>
    <p:sldId id="4691" r:id="rId16"/>
    <p:sldId id="4669" r:id="rId17"/>
    <p:sldId id="4692" r:id="rId18"/>
    <p:sldId id="4693" r:id="rId19"/>
    <p:sldId id="4694" r:id="rId20"/>
    <p:sldId id="4695" r:id="rId21"/>
    <p:sldId id="4398" r:id="rId22"/>
    <p:sldId id="4400" r:id="rId23"/>
    <p:sldId id="2612" r:id="rId24"/>
    <p:sldId id="4401" r:id="rId25"/>
    <p:sldId id="4422" r:id="rId26"/>
    <p:sldId id="4117" r:id="rId27"/>
    <p:sldId id="4334" r:id="rId28"/>
    <p:sldId id="4405" r:id="rId29"/>
    <p:sldId id="4274" r:id="rId30"/>
    <p:sldId id="4406" r:id="rId31"/>
    <p:sldId id="4407" r:id="rId32"/>
    <p:sldId id="4270" r:id="rId33"/>
    <p:sldId id="4408" r:id="rId34"/>
    <p:sldId id="4279" r:id="rId35"/>
    <p:sldId id="4409" r:id="rId36"/>
    <p:sldId id="4277" r:id="rId37"/>
    <p:sldId id="4410" r:id="rId38"/>
    <p:sldId id="4278" r:id="rId39"/>
    <p:sldId id="4402" r:id="rId40"/>
    <p:sldId id="4411" r:id="rId41"/>
    <p:sldId id="4404" r:id="rId42"/>
    <p:sldId id="4455" r:id="rId43"/>
    <p:sldId id="4698" r:id="rId44"/>
    <p:sldId id="4699" r:id="rId45"/>
    <p:sldId id="4700" r:id="rId46"/>
    <p:sldId id="4701" r:id="rId47"/>
    <p:sldId id="4743" r:id="rId48"/>
    <p:sldId id="4613"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85C55D-CF16-4BB8-A627-CC38BD114BF0}">
          <p14:sldIdLst>
            <p14:sldId id="4745"/>
            <p14:sldId id="4747"/>
            <p14:sldId id="4746"/>
            <p14:sldId id="4397"/>
            <p14:sldId id="4626"/>
            <p14:sldId id="4627"/>
            <p14:sldId id="4691"/>
            <p14:sldId id="4669"/>
            <p14:sldId id="4692"/>
            <p14:sldId id="4693"/>
            <p14:sldId id="4694"/>
            <p14:sldId id="4695"/>
            <p14:sldId id="4398"/>
            <p14:sldId id="4400"/>
            <p14:sldId id="2612"/>
            <p14:sldId id="4401"/>
            <p14:sldId id="4422"/>
            <p14:sldId id="4117"/>
            <p14:sldId id="4334"/>
            <p14:sldId id="4405"/>
            <p14:sldId id="4274"/>
            <p14:sldId id="4406"/>
            <p14:sldId id="4407"/>
            <p14:sldId id="4270"/>
            <p14:sldId id="4408"/>
            <p14:sldId id="4279"/>
            <p14:sldId id="4409"/>
            <p14:sldId id="4277"/>
            <p14:sldId id="4410"/>
            <p14:sldId id="4278"/>
            <p14:sldId id="4402"/>
            <p14:sldId id="4411"/>
            <p14:sldId id="4404"/>
            <p14:sldId id="4455"/>
            <p14:sldId id="4698"/>
            <p14:sldId id="4699"/>
            <p14:sldId id="4700"/>
            <p14:sldId id="4701"/>
            <p14:sldId id="4743"/>
            <p14:sldId id="46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EE"/>
    <a:srgbClr val="684AFF"/>
    <a:srgbClr val="FF3300"/>
    <a:srgbClr val="B54CE8"/>
    <a:srgbClr val="9733FF"/>
    <a:srgbClr val="378EF0"/>
    <a:srgbClr val="6A16AD"/>
    <a:srgbClr val="F239FF"/>
    <a:srgbClr val="FF0000"/>
    <a:srgbClr val="1C2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20" autoAdjust="0"/>
    <p:restoredTop sz="94017" autoAdjust="0"/>
  </p:normalViewPr>
  <p:slideViewPr>
    <p:cSldViewPr>
      <p:cViewPr varScale="1">
        <p:scale>
          <a:sx n="48" d="100"/>
          <a:sy n="48" d="100"/>
        </p:scale>
        <p:origin x="192" y="744"/>
      </p:cViewPr>
      <p:guideLst>
        <p:guide orient="horz" pos="2160"/>
        <p:guide pos="2880"/>
      </p:guideLst>
    </p:cSldViewPr>
  </p:slideViewPr>
  <p:outlineViewPr>
    <p:cViewPr>
      <p:scale>
        <a:sx n="33" d="100"/>
        <a:sy n="33" d="100"/>
      </p:scale>
      <p:origin x="0" y="18568"/>
    </p:cViewPr>
  </p:outlineViewPr>
  <p:notesTextViewPr>
    <p:cViewPr>
      <p:scale>
        <a:sx n="100" d="100"/>
        <a:sy n="100" d="100"/>
      </p:scale>
      <p:origin x="0" y="0"/>
    </p:cViewPr>
  </p:notesTextViewPr>
  <p:sorterViewPr>
    <p:cViewPr>
      <p:scale>
        <a:sx n="120" d="100"/>
        <a:sy n="120" d="100"/>
      </p:scale>
      <p:origin x="0" y="-14784"/>
    </p:cViewPr>
  </p:sorterViewPr>
  <p:notesViewPr>
    <p:cSldViewPr>
      <p:cViewPr varScale="1">
        <p:scale>
          <a:sx n="37" d="100"/>
          <a:sy n="37" d="100"/>
        </p:scale>
        <p:origin x="-2352" y="-8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4.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7.xml"/><Relationship Id="rId51" Type="http://schemas.openxmlformats.org/officeDocument/2006/relationships/handoutMaster" Target="handoutMasters/handoutMaster1.xml"/><Relationship Id="rId3"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140C832-78B4-435B-A0D3-DD5A875E1B9D}" type="datetimeFigureOut">
              <a:rPr lang="en-US" smtClean="0"/>
              <a:pPr/>
              <a:t>10/6/20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D14B29-0D7C-46F0-A9B7-819E3820938B}"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1BB160-4C2D-4E3B-ADBA-7191BEB413C6}" type="datetimeFigureOut">
              <a:rPr lang="en-US" smtClean="0"/>
              <a:pPr/>
              <a:t>10/6/20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4DFA9AF-66E2-439F-99A7-AD2C53A07726}"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5112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8562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331B57-0BE5-4F82-AA58-76F53EFF3ADA}"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10/6/20 4:42 PM</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rPr>
              <a:t>© 2007 Microsoft Corporation. All rights reserved. Microsoft, Windows, Windows Vista and other product names are or may be registered trademarks and/or trademarks in the U.S. and/or other countries.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0" cap="none" spc="0" normalizeH="0" baseline="0" noProof="0" dirty="0">
                <a:ln>
                  <a:noFill/>
                </a:ln>
                <a:solidFill>
                  <a:srgbClr val="000000"/>
                </a:solidFill>
                <a:effectLst/>
                <a:uLnTx/>
                <a:uFillTx/>
              </a:rPr>
            </a:br>
            <a:r>
              <a:rPr kumimoji="0" lang="en-US" sz="500" b="0" i="0" u="none" strike="noStrike" kern="0" cap="none" spc="0" normalizeH="0" baseline="0" noProof="0" dirty="0">
                <a:ln>
                  <a:noFill/>
                </a:ln>
                <a:solidFill>
                  <a:srgbClr val="000000"/>
                </a:solidFill>
                <a:effectLst/>
                <a:uLnTx/>
                <a:uFillTx/>
              </a:rPr>
              <a:t>MICROSOFT MAKES NO WARRANTIES, EXPRESS, IMPLIED OR STATUTORY, AS TO THE INFORMATION IN THIS PRESENTATION.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921703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6575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357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4418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7793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2141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6579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04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6791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0965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331B57-0BE5-4F82-AA58-76F53EFF3ADA}"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10/6/20 4:42 PM</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rPr>
              <a:t>© 2007 Microsoft Corporation. All rights reserved. Microsoft, Windows, Windows Vista and other product names are or may be registered trademarks and/or trademarks in the U.S. and/or other countries.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0" cap="none" spc="0" normalizeH="0" baseline="0" noProof="0" dirty="0">
                <a:ln>
                  <a:noFill/>
                </a:ln>
                <a:solidFill>
                  <a:srgbClr val="000000"/>
                </a:solidFill>
                <a:effectLst/>
                <a:uLnTx/>
                <a:uFillTx/>
              </a:rPr>
            </a:br>
            <a:r>
              <a:rPr kumimoji="0" lang="en-US" sz="500" b="0" i="0" u="none" strike="noStrike" kern="0" cap="none" spc="0" normalizeH="0" baseline="0" noProof="0" dirty="0">
                <a:ln>
                  <a:noFill/>
                </a:ln>
                <a:solidFill>
                  <a:srgbClr val="000000"/>
                </a:solidFill>
                <a:effectLst/>
                <a:uLnTx/>
                <a:uFillTx/>
              </a:rPr>
              <a:t>MICROSOFT MAKES NO WARRANTIES, EXPRESS, IMPLIED OR STATUTORY, AS TO THE INFORMATION IN THIS PRESENTATION.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59024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9504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331B57-0BE5-4F82-AA58-76F53EFF3ADA}"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10/6/20 4:42 PM</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rPr>
              <a:t>© 2007 Microsoft Corporation. All rights reserved. Microsoft, Windows, Windows Vista and other product names are or may be registered trademarks and/or trademarks in the U.S. and/or other countries.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0" cap="none" spc="0" normalizeH="0" baseline="0" noProof="0" dirty="0">
                <a:ln>
                  <a:noFill/>
                </a:ln>
                <a:solidFill>
                  <a:srgbClr val="000000"/>
                </a:solidFill>
                <a:effectLst/>
                <a:uLnTx/>
                <a:uFillTx/>
              </a:rPr>
            </a:br>
            <a:r>
              <a:rPr kumimoji="0" lang="en-US" sz="500" b="0" i="0" u="none" strike="noStrike" kern="0" cap="none" spc="0" normalizeH="0" baseline="0" noProof="0" dirty="0">
                <a:ln>
                  <a:noFill/>
                </a:ln>
                <a:solidFill>
                  <a:srgbClr val="000000"/>
                </a:solidFill>
                <a:effectLst/>
                <a:uLnTx/>
                <a:uFillTx/>
              </a:rPr>
              <a:t>MICROSOFT MAKES NO WARRANTIES, EXPRESS, IMPLIED OR STATUTORY, AS TO THE INFORMATION IN THIS PRESENTATION.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977334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87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6842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149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3833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10/6/20 4:42 PM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solidFill>
                <a:prstClr val="black"/>
              </a:solidFill>
            </a:endParaRPr>
          </a:p>
        </p:txBody>
      </p:sp>
    </p:spTree>
    <p:extLst>
      <p:ext uri="{BB962C8B-B14F-4D97-AF65-F5344CB8AC3E}">
        <p14:creationId xmlns:p14="http://schemas.microsoft.com/office/powerpoint/2010/main" val="2180791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10/6/20 4:42 PM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solidFill>
                <a:prstClr val="black"/>
              </a:solidFill>
            </a:endParaRPr>
          </a:p>
        </p:txBody>
      </p:sp>
    </p:spTree>
    <p:extLst>
      <p:ext uri="{BB962C8B-B14F-4D97-AF65-F5344CB8AC3E}">
        <p14:creationId xmlns:p14="http://schemas.microsoft.com/office/powerpoint/2010/main" val="327750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331B57-0BE5-4F82-AA58-76F53EFF3ADA}"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10/6/20 4:42 PM</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rPr>
              <a:t>© 2007 Microsoft Corporation. All rights reserved. Microsoft, Windows, Windows Vista and other product names are or may be registered trademarks and/or trademarks in the U.S. and/or other countries.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0" cap="none" spc="0" normalizeH="0" baseline="0" noProof="0" dirty="0">
                <a:ln>
                  <a:noFill/>
                </a:ln>
                <a:solidFill>
                  <a:srgbClr val="000000"/>
                </a:solidFill>
                <a:effectLst/>
                <a:uLnTx/>
                <a:uFillTx/>
              </a:rPr>
            </a:br>
            <a:r>
              <a:rPr kumimoji="0" lang="en-US" sz="500" b="0" i="0" u="none" strike="noStrike" kern="0" cap="none" spc="0" normalizeH="0" baseline="0" noProof="0" dirty="0">
                <a:ln>
                  <a:noFill/>
                </a:ln>
                <a:solidFill>
                  <a:srgbClr val="000000"/>
                </a:solidFill>
                <a:effectLst/>
                <a:uLnTx/>
                <a:uFillTx/>
              </a:rPr>
              <a:t>MICROSOFT MAKES NO WARRANTIES, EXPRESS, IMPLIED OR STATUTORY, AS TO THE INFORMATION IN THIS PRESENTATION.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408036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71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409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331B57-0BE5-4F82-AA58-76F53EFF3ADA}"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10/6/20 4:42 PM</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rPr>
              <a:t>© 2007 Microsoft Corporation. All rights reserved. Microsoft, Windows, Windows Vista and other product names are or may be registered trademarks and/or trademarks in the U.S. and/or other countries.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0" cap="none" spc="0" normalizeH="0" baseline="0" noProof="0" dirty="0">
                <a:ln>
                  <a:noFill/>
                </a:ln>
                <a:solidFill>
                  <a:srgbClr val="000000"/>
                </a:solidFill>
                <a:effectLst/>
                <a:uLnTx/>
                <a:uFillTx/>
              </a:rPr>
            </a:br>
            <a:r>
              <a:rPr kumimoji="0" lang="en-US" sz="500" b="0" i="0" u="none" strike="noStrike" kern="0" cap="none" spc="0" normalizeH="0" baseline="0" noProof="0" dirty="0">
                <a:ln>
                  <a:noFill/>
                </a:ln>
                <a:solidFill>
                  <a:srgbClr val="000000"/>
                </a:solidFill>
                <a:effectLst/>
                <a:uLnTx/>
                <a:uFillTx/>
              </a:rPr>
              <a:t>MICROSOFT MAKES NO WARRANTIES, EXPRESS, IMPLIED OR STATUTORY, AS TO THE INFORMATION IN THIS PRESENTATION.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0205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037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212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230188"/>
            <a:ext cx="8382000" cy="665162"/>
          </a:xfrm>
        </p:spPr>
        <p:txBody>
          <a:bodyPr/>
          <a:lstStyle/>
          <a:p>
            <a:r>
              <a:rPr lang="en-US"/>
              <a:t>Click to edit Master title style</a:t>
            </a:r>
          </a:p>
        </p:txBody>
      </p:sp>
      <p:sp>
        <p:nvSpPr>
          <p:cNvPr id="3" name="Content Placeholder 2"/>
          <p:cNvSpPr>
            <a:spLocks noGrp="1"/>
          </p:cNvSpPr>
          <p:nvPr>
            <p:ph sz="quarter" idx="1"/>
          </p:nvPr>
        </p:nvSpPr>
        <p:spPr>
          <a:xfrm>
            <a:off x="381000" y="1412875"/>
            <a:ext cx="4114800" cy="99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12875"/>
            <a:ext cx="4114800" cy="99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81000" y="2555875"/>
            <a:ext cx="4114800" cy="992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555875"/>
            <a:ext cx="4114800" cy="992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30206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2602617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158762787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663306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180991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50591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356087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62568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9594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661189"/>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8922218"/>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16509538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32938249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7.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9.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3.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2.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3.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8.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NUL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741" r:id="rId13"/>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9036857"/>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6.xml"/><Relationship Id="rId1" Type="http://schemas.openxmlformats.org/officeDocument/2006/relationships/themeOverride" Target="../theme/themeOverride1.xml"/><Relationship Id="rId5" Type="http://schemas.openxmlformats.org/officeDocument/2006/relationships/image" Target="../media/image14.jp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1.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9.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9.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1.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jpe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hemeOverride" Target="../theme/themeOverride1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1.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1.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1.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1.xml"/><Relationship Id="rId1" Type="http://schemas.openxmlformats.org/officeDocument/2006/relationships/themeOverride" Target="../theme/themeOverr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1.xml"/><Relationship Id="rId1" Type="http://schemas.openxmlformats.org/officeDocument/2006/relationships/themeOverride" Target="../theme/themeOverride22.xml"/></Relationships>
</file>

<file path=ppt/slides/_rels/slide28.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1.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1.xml"/><Relationship Id="rId1" Type="http://schemas.openxmlformats.org/officeDocument/2006/relationships/themeOverride" Target="../theme/themeOverride3.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9.xml"/><Relationship Id="rId1" Type="http://schemas.openxmlformats.org/officeDocument/2006/relationships/themeOverride" Target="../theme/themeOverride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1.xml"/><Relationship Id="rId1" Type="http://schemas.openxmlformats.org/officeDocument/2006/relationships/themeOverride" Target="../theme/themeOverride2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2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9.xml"/><Relationship Id="rId1" Type="http://schemas.openxmlformats.org/officeDocument/2006/relationships/themeOverride" Target="../theme/themeOverride2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1.xml"/><Relationship Id="rId1" Type="http://schemas.openxmlformats.org/officeDocument/2006/relationships/themeOverride" Target="../theme/themeOverride2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1.xml"/><Relationship Id="rId1" Type="http://schemas.openxmlformats.org/officeDocument/2006/relationships/themeOverride" Target="../theme/themeOverride2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1.xml"/><Relationship Id="rId1" Type="http://schemas.openxmlformats.org/officeDocument/2006/relationships/themeOverride" Target="../theme/themeOverride30.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41.xml"/><Relationship Id="rId1" Type="http://schemas.openxmlformats.org/officeDocument/2006/relationships/themeOverride" Target="../theme/themeOverride3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1.xml"/><Relationship Id="rId1" Type="http://schemas.openxmlformats.org/officeDocument/2006/relationships/themeOverride" Target="../theme/themeOverride3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9.jpeg"/><Relationship Id="rId2" Type="http://schemas.openxmlformats.org/officeDocument/2006/relationships/slideLayout" Target="../slideLayouts/slideLayout41.xml"/><Relationship Id="rId1" Type="http://schemas.openxmlformats.org/officeDocument/2006/relationships/themeOverride" Target="../theme/themeOverride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9.jpeg"/><Relationship Id="rId2" Type="http://schemas.openxmlformats.org/officeDocument/2006/relationships/slideLayout" Target="../slideLayouts/slideLayout41.xml"/><Relationship Id="rId1" Type="http://schemas.openxmlformats.org/officeDocument/2006/relationships/themeOverride" Target="../theme/themeOverride3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9.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1.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9.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626" name="Text Placeholder 2"/>
          <p:cNvSpPr>
            <a:spLocks noGrp="1"/>
          </p:cNvSpPr>
          <p:nvPr>
            <p:ph type="body" sz="quarter" idx="4294967295"/>
          </p:nvPr>
        </p:nvSpPr>
        <p:spPr>
          <a:xfrm>
            <a:off x="0" y="533400"/>
            <a:ext cx="9144000" cy="6777038"/>
          </a:xfrm>
        </p:spPr>
        <p:txBody>
          <a:bodyPr/>
          <a:lstStyle/>
          <a:p>
            <a:pPr marL="9144" algn="ctr">
              <a:lnSpc>
                <a:spcPct val="100000"/>
              </a:lnSpc>
              <a:spcBef>
                <a:spcPts val="1"/>
              </a:spcBef>
              <a:buNone/>
            </a:pPr>
            <a:r>
              <a:rPr lang="en-US" sz="6600" b="1" u="sng"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Imprint MT Shadow" pitchFamily="82" charset="77"/>
                <a:cs typeface="Arial" charset="0"/>
              </a:rPr>
              <a:t>Beyond the Basics</a:t>
            </a:r>
          </a:p>
          <a:p>
            <a:pPr marL="9144" algn="ctr">
              <a:lnSpc>
                <a:spcPct val="100000"/>
              </a:lnSpc>
              <a:spcBef>
                <a:spcPts val="1"/>
              </a:spcBef>
              <a:buNone/>
            </a:pPr>
            <a:r>
              <a:rPr lang="en-US" sz="4800" b="1" kern="0" spc="-150" dirty="0">
                <a:ln w="3175">
                  <a:noFill/>
                </a:ln>
                <a:solidFill>
                  <a:srgbClr val="00FFEE"/>
                </a:solidFill>
                <a:effectLst>
                  <a:outerShdw blurRad="50800" dist="38100" dir="2700000" algn="tl" rotWithShape="0">
                    <a:prstClr val="black">
                      <a:alpha val="40000"/>
                    </a:prstClr>
                  </a:outerShdw>
                </a:effectLst>
                <a:latin typeface="Calisto MT" panose="02040603050505030304" pitchFamily="18" charset="77"/>
                <a:cs typeface="Arial" charset="0"/>
              </a:rPr>
              <a:t>Big Book 12 Step Recovery</a:t>
            </a:r>
          </a:p>
          <a:p>
            <a:pPr marL="9144" algn="ctr">
              <a:lnSpc>
                <a:spcPct val="100000"/>
              </a:lnSpc>
              <a:spcBef>
                <a:spcPts val="1"/>
              </a:spcBef>
              <a:buNone/>
            </a:pPr>
            <a:r>
              <a:rPr lang="en-US" sz="3600" b="1" dirty="0">
                <a:solidFill>
                  <a:srgbClr val="FFC000"/>
                </a:solidFill>
                <a:latin typeface="Calisto MT" panose="02040603050505030304" pitchFamily="18" charset="77"/>
              </a:rPr>
              <a:t>BB12Step.com</a:t>
            </a:r>
          </a:p>
          <a:p>
            <a:pPr marL="0" lvl="0" indent="0" algn="ctr">
              <a:lnSpc>
                <a:spcPts val="1700"/>
              </a:lnSpc>
              <a:spcBef>
                <a:spcPct val="0"/>
              </a:spcBef>
              <a:buNone/>
              <a:defRPr/>
            </a:pPr>
            <a:r>
              <a:rPr lang="en-US" sz="1400" i="1" kern="0" spc="-150" dirty="0">
                <a:ln w="3175">
                  <a:noFill/>
                </a:ln>
                <a:solidFill>
                  <a:schemeClr val="tx1">
                    <a:lumMod val="75000"/>
                  </a:schemeClr>
                </a:solidFill>
                <a:effectLst>
                  <a:outerShdw blurRad="50800" dist="38100" dir="2700000" algn="tl" rotWithShape="0">
                    <a:prstClr val="black">
                      <a:alpha val="40000"/>
                    </a:prstClr>
                  </a:outerShdw>
                </a:effectLst>
                <a:cs typeface="Arial" charset="0"/>
              </a:rPr>
              <a:t>Copyright © 2020 by the Anonymous Alliance of Charitable Organizations</a:t>
            </a:r>
          </a:p>
          <a:p>
            <a:pPr marL="0" lvl="0" indent="0" algn="ctr">
              <a:lnSpc>
                <a:spcPts val="1700"/>
              </a:lnSpc>
              <a:spcBef>
                <a:spcPct val="0"/>
              </a:spcBef>
              <a:buNone/>
              <a:defRPr/>
            </a:pPr>
            <a:r>
              <a:rPr lang="en-US" sz="1400" i="1" kern="0" spc="-150" dirty="0">
                <a:ln w="3175">
                  <a:noFill/>
                </a:ln>
                <a:solidFill>
                  <a:schemeClr val="tx1">
                    <a:lumMod val="75000"/>
                  </a:schemeClr>
                </a:solidFill>
                <a:effectLst>
                  <a:outerShdw blurRad="50800" dist="38100" dir="2700000" algn="tl" rotWithShape="0">
                    <a:prstClr val="black">
                      <a:alpha val="40000"/>
                    </a:prstClr>
                  </a:outerShdw>
                </a:effectLst>
                <a:cs typeface="Arial" charset="0"/>
              </a:rPr>
              <a:t>(a Texas Non-Profit  Corporation and 501(c)(3) Public Charity)</a:t>
            </a:r>
          </a:p>
          <a:p>
            <a:pPr marL="0" lvl="0" indent="0" algn="ctr">
              <a:lnSpc>
                <a:spcPts val="1700"/>
              </a:lnSpc>
              <a:spcBef>
                <a:spcPct val="0"/>
              </a:spcBef>
              <a:buNone/>
              <a:defRPr/>
            </a:pPr>
            <a:r>
              <a:rPr lang="en-US" sz="1600" i="1" spc="-150" dirty="0">
                <a:ln w="3175">
                  <a:noFill/>
                </a:ln>
                <a:solidFill>
                  <a:schemeClr val="tx1">
                    <a:lumMod val="75000"/>
                  </a:schemeClr>
                </a:solidFill>
                <a:effectLst>
                  <a:outerShdw blurRad="50800" dist="38100" dir="2700000" algn="tl" rotWithShape="0">
                    <a:prstClr val="black">
                      <a:alpha val="40000"/>
                    </a:prstClr>
                  </a:outerShdw>
                </a:effectLst>
                <a:cs typeface="Arial" charset="0"/>
              </a:rPr>
              <a:t>FREE TO USE &amp; SHARE –  DO NOT MODIFY </a:t>
            </a:r>
            <a:endParaRPr lang="en-US" sz="1600" i="1" kern="0" spc="-150" dirty="0">
              <a:ln w="3175">
                <a:noFill/>
              </a:ln>
              <a:solidFill>
                <a:schemeClr val="tx1">
                  <a:lumMod val="75000"/>
                </a:schemeClr>
              </a:solidFill>
              <a:effectLst>
                <a:outerShdw blurRad="50800" dist="38100" dir="2700000" algn="tl" rotWithShape="0">
                  <a:prstClr val="black">
                    <a:alpha val="40000"/>
                  </a:prstClr>
                </a:outerShdw>
              </a:effectLst>
              <a:cs typeface="Arial" charset="0"/>
            </a:endParaRPr>
          </a:p>
          <a:p>
            <a:pPr marL="9144" algn="ctr">
              <a:lnSpc>
                <a:spcPct val="100000"/>
              </a:lnSpc>
              <a:spcBef>
                <a:spcPts val="1"/>
              </a:spcBef>
              <a:buNone/>
            </a:pPr>
            <a:endParaRPr lang="en-US" sz="1800" b="1" kern="0" spc="-150" dirty="0">
              <a:ln w="3175">
                <a:noFill/>
              </a:ln>
              <a:solidFill>
                <a:srgbClr val="00FFEE"/>
              </a:solidFill>
              <a:effectLst>
                <a:outerShdw blurRad="50800" dist="38100" dir="2700000" algn="tl" rotWithShape="0">
                  <a:prstClr val="black">
                    <a:alpha val="40000"/>
                  </a:prstClr>
                </a:outerShdw>
              </a:effectLst>
              <a:latin typeface="Calisto MT" panose="02040603050505030304" pitchFamily="18" charset="77"/>
              <a:cs typeface="Arial" charset="0"/>
            </a:endParaRPr>
          </a:p>
          <a:p>
            <a:pPr marL="9144" algn="ctr">
              <a:lnSpc>
                <a:spcPct val="100000"/>
              </a:lnSpc>
              <a:spcBef>
                <a:spcPts val="1"/>
              </a:spcBef>
              <a:buNone/>
            </a:pPr>
            <a:endParaRPr lang="en-US" sz="4000" b="1" i="1" kern="0" spc="-150" dirty="0">
              <a:ln w="3175">
                <a:noFill/>
              </a:ln>
              <a:solidFill>
                <a:srgbClr val="DBB7FF"/>
              </a:solidFill>
              <a:effectLst>
                <a:outerShdw blurRad="50800" dist="38100" dir="2700000" algn="tl" rotWithShape="0">
                  <a:prstClr val="black">
                    <a:alpha val="40000"/>
                  </a:prstClr>
                </a:outerShdw>
              </a:effectLst>
              <a:cs typeface="Arial" charset="0"/>
            </a:endParaRPr>
          </a:p>
          <a:p>
            <a:pPr marL="9144" algn="ctr">
              <a:lnSpc>
                <a:spcPct val="100000"/>
              </a:lnSpc>
              <a:spcBef>
                <a:spcPts val="1"/>
              </a:spcBef>
              <a:buNone/>
            </a:pPr>
            <a:endParaRPr lang="en-US" sz="6000" b="1" i="1" u="sng"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Imprint MT Shadow" pitchFamily="82" charset="77"/>
              <a:cs typeface="Arial" charset="0"/>
            </a:endParaRPr>
          </a:p>
          <a:p>
            <a:pPr marL="9144" algn="ctr">
              <a:lnSpc>
                <a:spcPct val="100000"/>
              </a:lnSpc>
              <a:spcBef>
                <a:spcPts val="1"/>
              </a:spcBef>
              <a:buNone/>
            </a:pPr>
            <a:endParaRPr lang="en-US" altLang="en-US" sz="6000" b="1" i="1" dirty="0">
              <a:solidFill>
                <a:srgbClr val="00B0F0"/>
              </a:solidFill>
              <a:latin typeface="Imprint MT Shadow" panose="04020605060303030202" pitchFamily="82" charset="0"/>
            </a:endParaRPr>
          </a:p>
          <a:p>
            <a:pPr marL="9144" algn="ctr">
              <a:lnSpc>
                <a:spcPct val="100000"/>
              </a:lnSpc>
              <a:spcBef>
                <a:spcPts val="1"/>
              </a:spcBef>
              <a:buNone/>
            </a:pPr>
            <a:endParaRPr lang="en-US" sz="6000" b="1" i="1" kern="0" spc="-150" dirty="0">
              <a:ln w="3175">
                <a:noFill/>
              </a:ln>
              <a:solidFill>
                <a:srgbClr val="00B0F0"/>
              </a:solidFill>
              <a:effectLst>
                <a:outerShdw blurRad="50800" dist="38100" dir="2700000" algn="tl" rotWithShape="0">
                  <a:prstClr val="black">
                    <a:alpha val="40000"/>
                  </a:prstClr>
                </a:outerShdw>
              </a:effectLst>
              <a:latin typeface="Imprint MT Shadow" panose="04020605060303030202" pitchFamily="82" charset="0"/>
              <a:cs typeface="Arial" charset="0"/>
            </a:endParaRPr>
          </a:p>
          <a:p>
            <a:pPr algn="ctr">
              <a:buNone/>
            </a:pPr>
            <a:endParaRPr lang="en-US" altLang="en-US" sz="900" i="1" dirty="0"/>
          </a:p>
        </p:txBody>
      </p:sp>
      <p:sp>
        <p:nvSpPr>
          <p:cNvPr id="14" name="TextBox 13">
            <a:extLst>
              <a:ext uri="{FF2B5EF4-FFF2-40B4-BE49-F238E27FC236}">
                <a16:creationId xmlns:a16="http://schemas.microsoft.com/office/drawing/2014/main" id="{5986BC6B-8B3C-3743-A9A9-4BFF7AE49EEB}"/>
              </a:ext>
            </a:extLst>
          </p:cNvPr>
          <p:cNvSpPr txBox="1"/>
          <p:nvPr/>
        </p:nvSpPr>
        <p:spPr>
          <a:xfrm>
            <a:off x="3549893" y="3644206"/>
            <a:ext cx="5357801" cy="2846933"/>
          </a:xfrm>
          <a:prstGeom prst="rect">
            <a:avLst/>
          </a:prstGeom>
          <a:noFill/>
        </p:spPr>
        <p:txBody>
          <a:bodyPr wrap="square" rtlCol="0">
            <a:spAutoFit/>
          </a:bodyPr>
          <a:lstStyle/>
          <a:p>
            <a:pPr algn="ctr">
              <a:buNone/>
            </a:pPr>
            <a:r>
              <a:rPr lang="en-US" altLang="en-US" sz="2400" i="1" dirty="0">
                <a:solidFill>
                  <a:schemeClr val="tx1">
                    <a:lumMod val="75000"/>
                  </a:schemeClr>
                </a:solidFill>
                <a:latin typeface="Apple Chancery" panose="03020702040506060504" pitchFamily="66" charset="-79"/>
                <a:cs typeface="Apple Chancery" panose="03020702040506060504" pitchFamily="66" charset="-79"/>
              </a:rPr>
              <a:t>Birthplace</a:t>
            </a:r>
            <a:r>
              <a:rPr lang="en-US" altLang="en-US" sz="2400" i="1" dirty="0">
                <a:solidFill>
                  <a:schemeClr val="tx1">
                    <a:lumMod val="75000"/>
                  </a:schemeClr>
                </a:solidFill>
                <a:latin typeface="Garamond" panose="02020404030301010803" pitchFamily="18" charset="0"/>
              </a:rPr>
              <a:t> </a:t>
            </a:r>
            <a:r>
              <a:rPr lang="en-US" altLang="en-US" sz="2400" i="1" dirty="0">
                <a:solidFill>
                  <a:schemeClr val="tx1">
                    <a:lumMod val="75000"/>
                  </a:schemeClr>
                </a:solidFill>
                <a:latin typeface="Apple Chancery" panose="03020702040506060504" pitchFamily="66" charset="-79"/>
                <a:cs typeface="Apple Chancery" panose="03020702040506060504" pitchFamily="66" charset="-79"/>
              </a:rPr>
              <a:t>of</a:t>
            </a:r>
            <a:r>
              <a:rPr lang="en-US" altLang="en-US" sz="2400" i="1" dirty="0">
                <a:solidFill>
                  <a:schemeClr val="tx1">
                    <a:lumMod val="75000"/>
                  </a:schemeClr>
                </a:solidFill>
                <a:latin typeface="Garamond" panose="02020404030301010803" pitchFamily="18" charset="0"/>
              </a:rPr>
              <a:t> </a:t>
            </a:r>
            <a:r>
              <a:rPr lang="en-US" altLang="en-US" sz="2400" i="1" dirty="0">
                <a:solidFill>
                  <a:schemeClr val="tx1">
                    <a:lumMod val="75000"/>
                  </a:schemeClr>
                </a:solidFill>
                <a:latin typeface="Apple Chancery" panose="03020702040506060504" pitchFamily="66" charset="-79"/>
                <a:cs typeface="Apple Chancery" panose="03020702040506060504" pitchFamily="66" charset="-79"/>
              </a:rPr>
              <a:t>the</a:t>
            </a:r>
            <a:r>
              <a:rPr lang="en-US" altLang="en-US" sz="2400" i="1" dirty="0">
                <a:solidFill>
                  <a:schemeClr val="tx1">
                    <a:lumMod val="75000"/>
                  </a:schemeClr>
                </a:solidFill>
                <a:latin typeface="Garamond" panose="02020404030301010803" pitchFamily="18" charset="0"/>
              </a:rPr>
              <a:t> </a:t>
            </a:r>
            <a:r>
              <a:rPr lang="en-US" altLang="en-US" sz="2400" i="1" dirty="0">
                <a:solidFill>
                  <a:schemeClr val="tx1">
                    <a:lumMod val="75000"/>
                  </a:schemeClr>
                </a:solidFill>
                <a:latin typeface="Apple Chancery" panose="03020702040506060504" pitchFamily="66" charset="-79"/>
                <a:cs typeface="Apple Chancery" panose="03020702040506060504" pitchFamily="66" charset="-79"/>
              </a:rPr>
              <a:t>Program</a:t>
            </a:r>
            <a:r>
              <a:rPr lang="en-US" altLang="en-US" sz="2400" i="1" dirty="0">
                <a:solidFill>
                  <a:schemeClr val="tx1">
                    <a:lumMod val="75000"/>
                  </a:schemeClr>
                </a:solidFill>
                <a:latin typeface="Garamond" panose="02020404030301010803" pitchFamily="18" charset="0"/>
              </a:rPr>
              <a:t>:</a:t>
            </a:r>
          </a:p>
          <a:p>
            <a:pPr algn="ctr"/>
            <a:endParaRPr lang="en-US" sz="2900" dirty="0">
              <a:solidFill>
                <a:srgbClr val="00B0F0"/>
              </a:solidFill>
              <a:latin typeface="Imprint MT Shadow" panose="04020605060303030202" pitchFamily="82" charset="0"/>
            </a:endParaRPr>
          </a:p>
          <a:p>
            <a:pPr algn="ctr"/>
            <a:endParaRPr lang="en-US" sz="2800" dirty="0">
              <a:solidFill>
                <a:srgbClr val="00B0F0"/>
              </a:solidFill>
              <a:latin typeface="Imprint MT Shadow" panose="04020605060303030202" pitchFamily="82" charset="0"/>
            </a:endParaRPr>
          </a:p>
          <a:p>
            <a:pPr algn="ctr"/>
            <a:endParaRPr lang="en-US" sz="2800" dirty="0">
              <a:solidFill>
                <a:srgbClr val="00B0F0"/>
              </a:solidFill>
              <a:latin typeface="Imprint MT Shadow" panose="04020605060303030202" pitchFamily="82" charset="0"/>
            </a:endParaRPr>
          </a:p>
          <a:p>
            <a:pPr algn="ctr"/>
            <a:endParaRPr lang="en-US" sz="2800" dirty="0">
              <a:solidFill>
                <a:srgbClr val="00B0F0"/>
              </a:solidFill>
              <a:latin typeface="Imprint MT Shadow" panose="04020605060303030202" pitchFamily="82" charset="0"/>
            </a:endParaRPr>
          </a:p>
          <a:p>
            <a:pPr algn="ctr"/>
            <a:r>
              <a:rPr lang="en-US" sz="2400" b="1" dirty="0">
                <a:solidFill>
                  <a:srgbClr val="00B0F0"/>
                </a:solidFill>
                <a:latin typeface="Imprint MT Shadow" panose="04020605060303030202" pitchFamily="82" charset="0"/>
              </a:rPr>
              <a:t>Power House Recovery Center</a:t>
            </a:r>
          </a:p>
          <a:p>
            <a:pPr algn="ctr"/>
            <a:r>
              <a:rPr lang="en-US" altLang="en-US" dirty="0">
                <a:solidFill>
                  <a:srgbClr val="00B0F0"/>
                </a:solidFill>
                <a:latin typeface="Imprint MT Shadow" panose="04020605060303030202" pitchFamily="82" charset="0"/>
              </a:rPr>
              <a:t>PowerHouseRecovery.com 713-442-1919</a:t>
            </a:r>
          </a:p>
        </p:txBody>
      </p:sp>
      <p:pic>
        <p:nvPicPr>
          <p:cNvPr id="16" name="Picture 15" descr="A small house in a tree&#10;&#10;Description generated with very high confidence">
            <a:extLst>
              <a:ext uri="{FF2B5EF4-FFF2-40B4-BE49-F238E27FC236}">
                <a16:creationId xmlns:a16="http://schemas.microsoft.com/office/drawing/2014/main" id="{606A0444-4B80-144C-86A8-3F0CAF5505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631"/>
          <a:stretch/>
        </p:blipFill>
        <p:spPr>
          <a:xfrm>
            <a:off x="4316340" y="4132729"/>
            <a:ext cx="3837060" cy="1582271"/>
          </a:xfrm>
          <a:prstGeom prst="rect">
            <a:avLst/>
          </a:prstGeom>
        </p:spPr>
      </p:pic>
      <p:sp>
        <p:nvSpPr>
          <p:cNvPr id="2" name="Rectangle 1">
            <a:extLst>
              <a:ext uri="{FF2B5EF4-FFF2-40B4-BE49-F238E27FC236}">
                <a16:creationId xmlns:a16="http://schemas.microsoft.com/office/drawing/2014/main" id="{DA43DB1C-0870-0849-8F11-0002CF89508D}"/>
              </a:ext>
            </a:extLst>
          </p:cNvPr>
          <p:cNvSpPr/>
          <p:nvPr/>
        </p:nvSpPr>
        <p:spPr bwMode="auto">
          <a:xfrm>
            <a:off x="228600" y="219456"/>
            <a:ext cx="8686800" cy="6437376"/>
          </a:xfrm>
          <a:prstGeom prst="rect">
            <a:avLst/>
          </a:prstGeom>
          <a:noFill/>
          <a:ln w="635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8" name="TextBox 7">
            <a:extLst>
              <a:ext uri="{FF2B5EF4-FFF2-40B4-BE49-F238E27FC236}">
                <a16:creationId xmlns:a16="http://schemas.microsoft.com/office/drawing/2014/main" id="{2D4CB2C4-45C4-4649-B3FB-FECCFD1B56BB}"/>
              </a:ext>
            </a:extLst>
          </p:cNvPr>
          <p:cNvSpPr txBox="1"/>
          <p:nvPr/>
        </p:nvSpPr>
        <p:spPr>
          <a:xfrm>
            <a:off x="253680" y="3644206"/>
            <a:ext cx="4062660" cy="2816156"/>
          </a:xfrm>
          <a:prstGeom prst="rect">
            <a:avLst/>
          </a:prstGeom>
          <a:noFill/>
        </p:spPr>
        <p:txBody>
          <a:bodyPr wrap="square" rtlCol="0">
            <a:spAutoFit/>
          </a:bodyPr>
          <a:lstStyle/>
          <a:p>
            <a:pPr algn="ctr">
              <a:buNone/>
            </a:pPr>
            <a:r>
              <a:rPr lang="en-US" altLang="en-US" sz="2400" i="1" dirty="0">
                <a:solidFill>
                  <a:schemeClr val="tx1">
                    <a:lumMod val="75000"/>
                  </a:schemeClr>
                </a:solidFill>
                <a:latin typeface="Apple Chancery" panose="03020702040506060504" pitchFamily="66" charset="-79"/>
                <a:cs typeface="Apple Chancery" panose="03020702040506060504" pitchFamily="66" charset="-79"/>
              </a:rPr>
              <a:t>Author</a:t>
            </a:r>
            <a:r>
              <a:rPr lang="en-US" altLang="en-US" sz="2400" i="1" dirty="0">
                <a:solidFill>
                  <a:schemeClr val="tx1">
                    <a:lumMod val="75000"/>
                  </a:schemeClr>
                </a:solidFill>
                <a:latin typeface="Garamond" panose="02020404030301010803" pitchFamily="18" charset="0"/>
              </a:rPr>
              <a:t>:</a:t>
            </a:r>
          </a:p>
          <a:p>
            <a:pPr algn="ctr"/>
            <a:endParaRPr lang="en-US" sz="2900" dirty="0">
              <a:solidFill>
                <a:srgbClr val="00B0F0"/>
              </a:solidFill>
              <a:latin typeface="Imprint MT Shadow" panose="04020605060303030202" pitchFamily="82" charset="0"/>
            </a:endParaRPr>
          </a:p>
          <a:p>
            <a:pPr algn="ctr"/>
            <a:endParaRPr lang="en-US" sz="2800" dirty="0">
              <a:solidFill>
                <a:srgbClr val="00B0F0"/>
              </a:solidFill>
              <a:latin typeface="Imprint MT Shadow" panose="04020605060303030202" pitchFamily="82" charset="0"/>
            </a:endParaRPr>
          </a:p>
          <a:p>
            <a:pPr algn="ctr"/>
            <a:endParaRPr lang="en-US" sz="2800" dirty="0">
              <a:solidFill>
                <a:srgbClr val="00B0F0"/>
              </a:solidFill>
              <a:latin typeface="Imprint MT Shadow" panose="04020605060303030202" pitchFamily="82" charset="0"/>
            </a:endParaRPr>
          </a:p>
          <a:p>
            <a:pPr algn="ctr">
              <a:lnSpc>
                <a:spcPct val="100000"/>
              </a:lnSpc>
              <a:buNone/>
            </a:pPr>
            <a:endParaRPr lang="en-US" altLang="en-US" sz="900" b="1" dirty="0">
              <a:solidFill>
                <a:srgbClr val="00B0F0"/>
              </a:solidFill>
              <a:latin typeface="Imprint MT Shadow" panose="04020605060303030202" pitchFamily="82" charset="0"/>
            </a:endParaRPr>
          </a:p>
          <a:p>
            <a:pPr algn="ctr">
              <a:lnSpc>
                <a:spcPct val="100000"/>
              </a:lnSpc>
              <a:buNone/>
            </a:pPr>
            <a:r>
              <a:rPr lang="en-US" altLang="en-US" sz="2400" b="1" dirty="0">
                <a:solidFill>
                  <a:srgbClr val="00B0F0"/>
                </a:solidFill>
                <a:latin typeface="Imprint MT Shadow" panose="04020605060303030202" pitchFamily="82" charset="0"/>
              </a:rPr>
              <a:t>Ken Laney, JD, CPA</a:t>
            </a:r>
          </a:p>
          <a:p>
            <a:pPr marL="9144" algn="ctr">
              <a:lnSpc>
                <a:spcPct val="100000"/>
              </a:lnSpc>
              <a:spcBef>
                <a:spcPts val="1"/>
              </a:spcBef>
              <a:buNone/>
            </a:pPr>
            <a:r>
              <a:rPr lang="en-US" altLang="en-US" dirty="0">
                <a:solidFill>
                  <a:srgbClr val="00B0F0"/>
                </a:solidFill>
                <a:latin typeface="Imprint MT Shadow" panose="04020605060303030202" pitchFamily="82" charset="0"/>
              </a:rPr>
              <a:t>BB12Step@icloud.com</a:t>
            </a:r>
          </a:p>
          <a:p>
            <a:pPr algn="ctr">
              <a:buFontTx/>
              <a:buNone/>
            </a:pPr>
            <a:r>
              <a:rPr lang="en-US" altLang="en-US" dirty="0">
                <a:solidFill>
                  <a:srgbClr val="00B0F0"/>
                </a:solidFill>
                <a:latin typeface="Imprint MT Shadow" panose="04020605060303030202" pitchFamily="82" charset="0"/>
              </a:rPr>
              <a:t>Date of Grace: 11/17/1994</a:t>
            </a:r>
          </a:p>
        </p:txBody>
      </p:sp>
      <p:pic>
        <p:nvPicPr>
          <p:cNvPr id="9" name="Picture 8">
            <a:extLst>
              <a:ext uri="{FF2B5EF4-FFF2-40B4-BE49-F238E27FC236}">
                <a16:creationId xmlns:a16="http://schemas.microsoft.com/office/drawing/2014/main" id="{5398FADC-7E95-0D42-B10C-AD57843F89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551" y="4132729"/>
            <a:ext cx="2743200" cy="1298432"/>
          </a:xfrm>
          <a:prstGeom prst="rect">
            <a:avLst/>
          </a:prstGeom>
        </p:spPr>
      </p:pic>
    </p:spTree>
    <p:extLst>
      <p:ext uri="{BB962C8B-B14F-4D97-AF65-F5344CB8AC3E}">
        <p14:creationId xmlns:p14="http://schemas.microsoft.com/office/powerpoint/2010/main" val="3468403710"/>
      </p:ext>
    </p:extLst>
  </p:cSld>
  <p:clrMapOvr>
    <a:overrideClrMapping bg1="dk1" tx1="lt1" bg2="dk2" tx2="lt2" accent1="accent1" accent2="accent2" accent3="accent3" accent4="accent4" accent5="accent5" accent6="accent6" hlink="hlink" folHlink="folHlink"/>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BB12Step Meeting Preamble</a:t>
            </a:r>
            <a:endParaRPr lang="en-US" b="1" i="1" dirty="0"/>
          </a:p>
        </p:txBody>
      </p:sp>
      <p:sp>
        <p:nvSpPr>
          <p:cNvPr id="3" name="Text Placeholder 2"/>
          <p:cNvSpPr>
            <a:spLocks noGrp="1"/>
          </p:cNvSpPr>
          <p:nvPr>
            <p:ph type="body" sz="quarter" idx="10"/>
          </p:nvPr>
        </p:nvSpPr>
        <p:spPr>
          <a:xfrm>
            <a:off x="381000" y="894985"/>
            <a:ext cx="8382000" cy="7030386"/>
          </a:xfrm>
        </p:spPr>
        <p:txBody>
          <a:bodyPr/>
          <a:lstStyle/>
          <a:p>
            <a:pPr>
              <a:spcBef>
                <a:spcPts val="600"/>
              </a:spcBef>
              <a:spcAft>
                <a:spcPts val="600"/>
              </a:spcAft>
            </a:pPr>
            <a:r>
              <a:rPr lang="en-US" sz="3600" dirty="0">
                <a:solidFill>
                  <a:srgbClr val="00FFEE"/>
                </a:solidFill>
              </a:rPr>
              <a:t>We are gathered here because we are faced with the fact that we are powerless over alcohol and are unable to do   anything about it without the help of a Power greater than ourselves.</a:t>
            </a:r>
            <a:r>
              <a:rPr lang="en-US" sz="1800" dirty="0">
                <a:solidFill>
                  <a:schemeClr val="tx1">
                    <a:lumMod val="75000"/>
                  </a:schemeClr>
                </a:solidFill>
              </a:rPr>
              <a:t> </a:t>
            </a:r>
            <a:r>
              <a:rPr lang="en-US" sz="1800" b="1" dirty="0">
                <a:solidFill>
                  <a:schemeClr val="tx1">
                    <a:lumMod val="50000"/>
                  </a:schemeClr>
                </a:solidFill>
              </a:rPr>
              <a:t>(1940 AA Preamble)</a:t>
            </a:r>
          </a:p>
          <a:p>
            <a:pPr>
              <a:spcBef>
                <a:spcPts val="600"/>
              </a:spcBef>
            </a:pPr>
            <a:r>
              <a:rPr lang="en-US" sz="3600" dirty="0">
                <a:solidFill>
                  <a:srgbClr val="00FFEE"/>
                </a:solidFill>
              </a:rPr>
              <a:t>Probably no human power could have relieved our alcoholism</a:t>
            </a:r>
            <a:r>
              <a:rPr lang="en-US" sz="1800" dirty="0">
                <a:solidFill>
                  <a:srgbClr val="00FFEE"/>
                </a:solidFill>
              </a:rPr>
              <a:t>. </a:t>
            </a:r>
            <a:r>
              <a:rPr lang="en-US" sz="1800" b="1" dirty="0">
                <a:solidFill>
                  <a:schemeClr val="tx1">
                    <a:lumMod val="50000"/>
                  </a:schemeClr>
                </a:solidFill>
              </a:rPr>
              <a:t>(Big Book p.60)</a:t>
            </a:r>
          </a:p>
          <a:p>
            <a:pPr>
              <a:spcBef>
                <a:spcPts val="600"/>
              </a:spcBef>
            </a:pPr>
            <a:r>
              <a:rPr lang="en-US" sz="3600" dirty="0">
                <a:solidFill>
                  <a:srgbClr val="00FFEE"/>
                </a:solidFill>
              </a:rPr>
              <a:t>The simple purpose of </a:t>
            </a:r>
            <a:r>
              <a:rPr lang="en-US" sz="3600" dirty="0">
                <a:solidFill>
                  <a:schemeClr val="tx1">
                    <a:lumMod val="75000"/>
                  </a:schemeClr>
                </a:solidFill>
              </a:rPr>
              <a:t>our</a:t>
            </a:r>
            <a:r>
              <a:rPr lang="en-US" sz="3600" dirty="0">
                <a:solidFill>
                  <a:srgbClr val="00FFEE"/>
                </a:solidFill>
              </a:rPr>
              <a:t> program is to show what may be done to enlist the aid of a Power greater than ourselves.            </a:t>
            </a:r>
            <a:r>
              <a:rPr lang="en-US" sz="1800" dirty="0">
                <a:solidFill>
                  <a:schemeClr val="tx1">
                    <a:lumMod val="50000"/>
                  </a:schemeClr>
                </a:solidFill>
              </a:rPr>
              <a:t>(</a:t>
            </a:r>
            <a:r>
              <a:rPr lang="en-US" sz="1800" b="1" dirty="0">
                <a:solidFill>
                  <a:schemeClr val="tx1">
                    <a:lumMod val="50000"/>
                  </a:schemeClr>
                </a:solidFill>
              </a:rPr>
              <a:t>1940 AA Preamble) </a:t>
            </a:r>
            <a:endParaRPr lang="en-US" sz="1800" dirty="0">
              <a:solidFill>
                <a:srgbClr val="00FFEE"/>
              </a:solidFill>
            </a:endParaRPr>
          </a:p>
          <a:p>
            <a:pPr marL="0" indent="0">
              <a:spcBef>
                <a:spcPts val="600"/>
              </a:spcBef>
              <a:spcAft>
                <a:spcPts val="600"/>
              </a:spcAft>
              <a:buNone/>
            </a:pPr>
            <a:endParaRPr lang="en-US" sz="1050" i="1" dirty="0">
              <a:solidFill>
                <a:srgbClr val="00FFEE"/>
              </a:solidFill>
            </a:endParaRPr>
          </a:p>
          <a:p>
            <a:pPr marL="0" indent="0">
              <a:spcBef>
                <a:spcPts val="600"/>
              </a:spcBef>
              <a:spcAft>
                <a:spcPts val="600"/>
              </a:spcAft>
              <a:buNone/>
            </a:pPr>
            <a:endParaRPr lang="en-US" sz="1800" i="1" dirty="0">
              <a:solidFill>
                <a:srgbClr val="00FFEE"/>
              </a:solidFill>
            </a:endParaRPr>
          </a:p>
          <a:p>
            <a:pPr marL="0" indent="0">
              <a:spcBef>
                <a:spcPts val="600"/>
              </a:spcBef>
              <a:spcAft>
                <a:spcPts val="600"/>
              </a:spcAft>
              <a:buNone/>
            </a:pPr>
            <a:endParaRPr lang="en-US" sz="1800" i="1" dirty="0">
              <a:solidFill>
                <a:srgbClr val="00FFEE"/>
              </a:solidFill>
            </a:endParaRPr>
          </a:p>
          <a:p>
            <a:pPr marL="0" indent="0">
              <a:buNone/>
            </a:pPr>
            <a:endParaRPr lang="en-US" sz="1800" i="1" dirty="0">
              <a:solidFill>
                <a:srgbClr val="00FFEE"/>
              </a:solidFill>
            </a:endParaRPr>
          </a:p>
        </p:txBody>
      </p:sp>
      <p:sp>
        <p:nvSpPr>
          <p:cNvPr id="4" name="Rectangle 3">
            <a:extLst>
              <a:ext uri="{FF2B5EF4-FFF2-40B4-BE49-F238E27FC236}">
                <a16:creationId xmlns:a16="http://schemas.microsoft.com/office/drawing/2014/main" id="{7A757DF7-C18B-6444-B58D-78B8D780BAFE}"/>
              </a:ext>
            </a:extLst>
          </p:cNvPr>
          <p:cNvSpPr/>
          <p:nvPr/>
        </p:nvSpPr>
        <p:spPr bwMode="auto">
          <a:xfrm>
            <a:off x="228600" y="219456"/>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cxnSp>
        <p:nvCxnSpPr>
          <p:cNvPr id="5" name="Straight Connector 4">
            <a:extLst>
              <a:ext uri="{FF2B5EF4-FFF2-40B4-BE49-F238E27FC236}">
                <a16:creationId xmlns:a16="http://schemas.microsoft.com/office/drawing/2014/main" id="{9A3C456D-6623-034E-B5B5-509838CBE211}"/>
              </a:ext>
            </a:extLst>
          </p:cNvPr>
          <p:cNvCxnSpPr>
            <a:cxnSpLocks/>
          </p:cNvCxnSpPr>
          <p:nvPr/>
        </p:nvCxnSpPr>
        <p:spPr>
          <a:xfrm>
            <a:off x="1524000" y="5029200"/>
            <a:ext cx="2895600" cy="0"/>
          </a:xfrm>
          <a:prstGeom prst="line">
            <a:avLst/>
          </a:prstGeom>
          <a:ln>
            <a:solidFill>
              <a:srgbClr val="00FF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296257"/>
      </p:ext>
    </p:extLst>
  </p:cSld>
  <p:clrMapOvr>
    <a:overrideClrMapping bg1="dk1" tx1="lt1" bg2="dk2" tx2="lt2" accent1="accent1" accent2="accent2" accent3="accent3" accent4="accent4" accent5="accent5" accent6="accent6" hlink="hlink" folHlink="folHlink"/>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BB12Step Meeting Preamble</a:t>
            </a:r>
            <a:endParaRPr lang="en-US" b="1" i="1" dirty="0"/>
          </a:p>
        </p:txBody>
      </p:sp>
      <p:sp>
        <p:nvSpPr>
          <p:cNvPr id="3" name="Text Placeholder 2"/>
          <p:cNvSpPr>
            <a:spLocks noGrp="1"/>
          </p:cNvSpPr>
          <p:nvPr>
            <p:ph type="body" sz="quarter" idx="10"/>
          </p:nvPr>
        </p:nvSpPr>
        <p:spPr>
          <a:xfrm>
            <a:off x="381000" y="894985"/>
            <a:ext cx="8382000" cy="5772579"/>
          </a:xfrm>
        </p:spPr>
        <p:txBody>
          <a:bodyPr/>
          <a:lstStyle/>
          <a:p>
            <a:pPr>
              <a:spcBef>
                <a:spcPts val="600"/>
              </a:spcBef>
            </a:pPr>
            <a:r>
              <a:rPr lang="en-US" sz="3600" dirty="0">
                <a:solidFill>
                  <a:srgbClr val="00FFEE"/>
                </a:solidFill>
              </a:rPr>
              <a:t>Rarely have we seen a person fail who has thoroughly followed our program. ... Now you may like this program or you may not, but the fact remains, it works. It is our only chance to recover.</a:t>
            </a:r>
            <a:r>
              <a:rPr lang="en-US" sz="1800" dirty="0">
                <a:solidFill>
                  <a:srgbClr val="00FFEE"/>
                </a:solidFill>
              </a:rPr>
              <a:t> </a:t>
            </a:r>
            <a:r>
              <a:rPr lang="en-US" sz="1800" dirty="0">
                <a:solidFill>
                  <a:schemeClr val="tx1">
                    <a:lumMod val="50000"/>
                  </a:schemeClr>
                </a:solidFill>
              </a:rPr>
              <a:t>(1940 AA Preamble)</a:t>
            </a:r>
            <a:endParaRPr lang="en-US" sz="3600" dirty="0">
              <a:solidFill>
                <a:schemeClr val="tx1">
                  <a:lumMod val="50000"/>
                </a:schemeClr>
              </a:solidFill>
            </a:endParaRPr>
          </a:p>
          <a:p>
            <a:pPr>
              <a:spcBef>
                <a:spcPts val="600"/>
              </a:spcBef>
            </a:pPr>
            <a:r>
              <a:rPr lang="en-US" sz="3600" dirty="0">
                <a:solidFill>
                  <a:srgbClr val="00FFEE"/>
                </a:solidFill>
              </a:rPr>
              <a:t>We do not speak for A.A. as a whole and you are free to agree or disagree as you see fit, in fact, it is suggested that you pay no attention to anything which might not be reconciled with what is in the A.A. Big Book.</a:t>
            </a:r>
            <a:r>
              <a:rPr lang="en-US" sz="1800" dirty="0">
                <a:solidFill>
                  <a:srgbClr val="00FFEE"/>
                </a:solidFill>
              </a:rPr>
              <a:t> </a:t>
            </a:r>
            <a:r>
              <a:rPr lang="en-US" sz="1800" dirty="0">
                <a:solidFill>
                  <a:schemeClr val="tx1">
                    <a:lumMod val="50000"/>
                  </a:schemeClr>
                </a:solidFill>
              </a:rPr>
              <a:t>(1940 AA Preamble)</a:t>
            </a:r>
            <a:endParaRPr lang="en-US" sz="3600" dirty="0">
              <a:solidFill>
                <a:schemeClr val="tx1">
                  <a:lumMod val="50000"/>
                </a:schemeClr>
              </a:solidFill>
            </a:endParaRPr>
          </a:p>
          <a:p>
            <a:pPr>
              <a:spcBef>
                <a:spcPts val="600"/>
              </a:spcBef>
              <a:spcAft>
                <a:spcPts val="600"/>
              </a:spcAft>
            </a:pPr>
            <a:endParaRPr lang="en-US" sz="1800" dirty="0">
              <a:solidFill>
                <a:srgbClr val="00FFEE"/>
              </a:solidFill>
            </a:endParaRPr>
          </a:p>
          <a:p>
            <a:pPr marL="0" indent="0">
              <a:spcBef>
                <a:spcPts val="600"/>
              </a:spcBef>
              <a:spcAft>
                <a:spcPts val="600"/>
              </a:spcAft>
              <a:buNone/>
            </a:pPr>
            <a:endParaRPr lang="en-US" sz="1050" i="1" dirty="0">
              <a:solidFill>
                <a:srgbClr val="00FFEE"/>
              </a:solidFill>
            </a:endParaRPr>
          </a:p>
          <a:p>
            <a:pPr marL="0" indent="0">
              <a:spcBef>
                <a:spcPts val="600"/>
              </a:spcBef>
              <a:spcAft>
                <a:spcPts val="600"/>
              </a:spcAft>
              <a:buNone/>
            </a:pPr>
            <a:endParaRPr lang="en-US" sz="1800" i="1" dirty="0">
              <a:solidFill>
                <a:srgbClr val="00FFEE"/>
              </a:solidFill>
            </a:endParaRPr>
          </a:p>
          <a:p>
            <a:pPr marL="0" indent="0">
              <a:spcBef>
                <a:spcPts val="600"/>
              </a:spcBef>
              <a:spcAft>
                <a:spcPts val="600"/>
              </a:spcAft>
              <a:buNone/>
            </a:pPr>
            <a:endParaRPr lang="en-US" sz="1800" i="1" dirty="0">
              <a:solidFill>
                <a:srgbClr val="00FFEE"/>
              </a:solidFill>
            </a:endParaRPr>
          </a:p>
          <a:p>
            <a:pPr marL="0" indent="0">
              <a:buNone/>
            </a:pPr>
            <a:endParaRPr lang="en-US" sz="1800" i="1" dirty="0">
              <a:solidFill>
                <a:srgbClr val="00FFEE"/>
              </a:solidFill>
            </a:endParaRPr>
          </a:p>
        </p:txBody>
      </p:sp>
      <p:sp>
        <p:nvSpPr>
          <p:cNvPr id="4" name="Rectangle 3">
            <a:extLst>
              <a:ext uri="{FF2B5EF4-FFF2-40B4-BE49-F238E27FC236}">
                <a16:creationId xmlns:a16="http://schemas.microsoft.com/office/drawing/2014/main" id="{768875D4-B3AD-E04E-9EEE-96FF7255F435}"/>
              </a:ext>
            </a:extLst>
          </p:cNvPr>
          <p:cNvSpPr/>
          <p:nvPr/>
        </p:nvSpPr>
        <p:spPr bwMode="auto">
          <a:xfrm>
            <a:off x="228600" y="219456"/>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794028105"/>
      </p:ext>
    </p:extLst>
  </p:cSld>
  <p:clrMapOvr>
    <a:overrideClrMapping bg1="dk1" tx1="lt1" bg2="dk2" tx2="lt2" accent1="accent1" accent2="accent2" accent3="accent3" accent4="accent4" accent5="accent5" accent6="accent6" hlink="hlink" folHlink="folHlink"/>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BB12Step Meeting Preamble</a:t>
            </a:r>
            <a:endParaRPr lang="en-US" b="1" i="1" dirty="0"/>
          </a:p>
        </p:txBody>
      </p:sp>
      <p:sp>
        <p:nvSpPr>
          <p:cNvPr id="3" name="Text Placeholder 2"/>
          <p:cNvSpPr>
            <a:spLocks noGrp="1"/>
          </p:cNvSpPr>
          <p:nvPr>
            <p:ph type="body" sz="quarter" idx="10"/>
          </p:nvPr>
        </p:nvSpPr>
        <p:spPr>
          <a:xfrm>
            <a:off x="381000" y="894985"/>
            <a:ext cx="8382000" cy="7230441"/>
          </a:xfrm>
        </p:spPr>
        <p:txBody>
          <a:bodyPr/>
          <a:lstStyle/>
          <a:p>
            <a:pPr>
              <a:spcBef>
                <a:spcPts val="600"/>
              </a:spcBef>
            </a:pPr>
            <a:r>
              <a:rPr lang="en-US" sz="3600" dirty="0">
                <a:solidFill>
                  <a:srgbClr val="00FFEE"/>
                </a:solidFill>
              </a:rPr>
              <a:t>There are no dues or fees. The only requirement for membership is a desire   to stop drinking. Each member squares   his debt by helping others to recover.</a:t>
            </a:r>
            <a:r>
              <a:rPr lang="en-US" sz="1800" dirty="0">
                <a:solidFill>
                  <a:srgbClr val="00FFEE"/>
                </a:solidFill>
              </a:rPr>
              <a:t> </a:t>
            </a:r>
          </a:p>
          <a:p>
            <a:pPr marL="0" indent="0">
              <a:spcBef>
                <a:spcPts val="0"/>
              </a:spcBef>
              <a:buNone/>
            </a:pPr>
            <a:r>
              <a:rPr lang="en-US" sz="1800" dirty="0">
                <a:solidFill>
                  <a:srgbClr val="00FFEE"/>
                </a:solidFill>
              </a:rPr>
              <a:t>        </a:t>
            </a:r>
            <a:r>
              <a:rPr lang="en-US" sz="1800" dirty="0">
                <a:solidFill>
                  <a:schemeClr val="tx1">
                    <a:lumMod val="50000"/>
                  </a:schemeClr>
                </a:solidFill>
              </a:rPr>
              <a:t>(1940 AA Preamble)</a:t>
            </a:r>
            <a:endParaRPr lang="en-US" sz="3600" dirty="0">
              <a:solidFill>
                <a:schemeClr val="tx1">
                  <a:lumMod val="50000"/>
                </a:schemeClr>
              </a:solidFill>
            </a:endParaRPr>
          </a:p>
          <a:p>
            <a:pPr>
              <a:spcBef>
                <a:spcPts val="600"/>
              </a:spcBef>
              <a:spcAft>
                <a:spcPts val="600"/>
              </a:spcAft>
            </a:pPr>
            <a:r>
              <a:rPr lang="en-US" sz="3600" dirty="0">
                <a:solidFill>
                  <a:srgbClr val="00FFEE"/>
                </a:solidFill>
              </a:rPr>
              <a:t>Our REAL PURPOSE is to fit ourselves to   be of maximum service to God and the people about us</a:t>
            </a:r>
            <a:r>
              <a:rPr lang="en-US" sz="1800" dirty="0">
                <a:solidFill>
                  <a:srgbClr val="00FFEE"/>
                </a:solidFill>
              </a:rPr>
              <a:t>. </a:t>
            </a:r>
            <a:r>
              <a:rPr lang="en-US" sz="1800" dirty="0">
                <a:solidFill>
                  <a:schemeClr val="tx1">
                    <a:lumMod val="65000"/>
                  </a:schemeClr>
                </a:solidFill>
              </a:rPr>
              <a:t> </a:t>
            </a:r>
            <a:r>
              <a:rPr lang="en-US" sz="1800" dirty="0">
                <a:solidFill>
                  <a:schemeClr val="tx1">
                    <a:lumMod val="50000"/>
                  </a:schemeClr>
                </a:solidFill>
              </a:rPr>
              <a:t>(Big Book p.77) Big Book</a:t>
            </a:r>
          </a:p>
          <a:p>
            <a:pPr>
              <a:spcBef>
                <a:spcPts val="600"/>
              </a:spcBef>
              <a:spcAft>
                <a:spcPts val="600"/>
              </a:spcAft>
            </a:pPr>
            <a:r>
              <a:rPr lang="en-US" sz="3600" dirty="0">
                <a:solidFill>
                  <a:srgbClr val="00FFEE"/>
                </a:solidFill>
              </a:rPr>
              <a:t>Faith has to work twenty-four hours a day  in and through us or we perish.</a:t>
            </a:r>
            <a:endParaRPr lang="en-US" sz="700" dirty="0">
              <a:solidFill>
                <a:schemeClr val="tx1">
                  <a:lumMod val="50000"/>
                </a:schemeClr>
              </a:solidFill>
            </a:endParaRPr>
          </a:p>
          <a:p>
            <a:pPr marL="0" indent="0">
              <a:spcBef>
                <a:spcPts val="0"/>
              </a:spcBef>
              <a:buNone/>
            </a:pPr>
            <a:r>
              <a:rPr lang="en-US" sz="2800" i="1" u="sng" dirty="0">
                <a:solidFill>
                  <a:schemeClr val="tx1">
                    <a:lumMod val="50000"/>
                  </a:schemeClr>
                </a:solidFill>
              </a:rPr>
              <a:t>Note</a:t>
            </a:r>
            <a:r>
              <a:rPr lang="en-US" sz="2800" i="1" dirty="0">
                <a:solidFill>
                  <a:schemeClr val="tx1">
                    <a:lumMod val="50000"/>
                  </a:schemeClr>
                </a:solidFill>
              </a:rPr>
              <a:t>: This composition was created using quotes from the 1940 AA Preamble and Big Book of Alcoholics Anonymous</a:t>
            </a:r>
            <a:endParaRPr lang="en-US" sz="1800" dirty="0">
              <a:solidFill>
                <a:srgbClr val="00FFEE"/>
              </a:solidFill>
            </a:endParaRPr>
          </a:p>
          <a:p>
            <a:pPr marL="0" indent="0">
              <a:spcBef>
                <a:spcPts val="600"/>
              </a:spcBef>
              <a:spcAft>
                <a:spcPts val="600"/>
              </a:spcAft>
              <a:buNone/>
            </a:pPr>
            <a:endParaRPr lang="en-US" sz="1050" i="1" dirty="0">
              <a:solidFill>
                <a:srgbClr val="00FFEE"/>
              </a:solidFill>
            </a:endParaRPr>
          </a:p>
          <a:p>
            <a:pPr marL="0" indent="0">
              <a:spcBef>
                <a:spcPts val="600"/>
              </a:spcBef>
              <a:spcAft>
                <a:spcPts val="600"/>
              </a:spcAft>
              <a:buNone/>
            </a:pPr>
            <a:endParaRPr lang="en-US" sz="1800" i="1" dirty="0">
              <a:solidFill>
                <a:srgbClr val="00FFEE"/>
              </a:solidFill>
            </a:endParaRPr>
          </a:p>
          <a:p>
            <a:pPr marL="0" indent="0">
              <a:spcBef>
                <a:spcPts val="600"/>
              </a:spcBef>
              <a:spcAft>
                <a:spcPts val="600"/>
              </a:spcAft>
              <a:buNone/>
            </a:pPr>
            <a:endParaRPr lang="en-US" sz="1800" i="1" dirty="0">
              <a:solidFill>
                <a:srgbClr val="00FFEE"/>
              </a:solidFill>
            </a:endParaRPr>
          </a:p>
          <a:p>
            <a:pPr marL="0" indent="0">
              <a:buNone/>
            </a:pPr>
            <a:endParaRPr lang="en-US" sz="1800" i="1" dirty="0">
              <a:solidFill>
                <a:srgbClr val="00FFEE"/>
              </a:solidFill>
            </a:endParaRPr>
          </a:p>
        </p:txBody>
      </p:sp>
      <p:sp>
        <p:nvSpPr>
          <p:cNvPr id="4" name="Rectangle 3">
            <a:extLst>
              <a:ext uri="{FF2B5EF4-FFF2-40B4-BE49-F238E27FC236}">
                <a16:creationId xmlns:a16="http://schemas.microsoft.com/office/drawing/2014/main" id="{CE355B06-38CC-FE42-AFC6-7F9C72630D67}"/>
              </a:ext>
            </a:extLst>
          </p:cNvPr>
          <p:cNvSpPr/>
          <p:nvPr/>
        </p:nvSpPr>
        <p:spPr bwMode="auto">
          <a:xfrm>
            <a:off x="228600" y="219456"/>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TextBox 4">
            <a:extLst>
              <a:ext uri="{FF2B5EF4-FFF2-40B4-BE49-F238E27FC236}">
                <a16:creationId xmlns:a16="http://schemas.microsoft.com/office/drawing/2014/main" id="{0990D4D8-A007-744F-8631-1F80F855D9A2}"/>
              </a:ext>
            </a:extLst>
          </p:cNvPr>
          <p:cNvSpPr txBox="1"/>
          <p:nvPr/>
        </p:nvSpPr>
        <p:spPr>
          <a:xfrm>
            <a:off x="6553200" y="5257800"/>
            <a:ext cx="2044342" cy="646331"/>
          </a:xfrm>
          <a:prstGeom prst="rect">
            <a:avLst/>
          </a:prstGeom>
          <a:noFill/>
        </p:spPr>
        <p:txBody>
          <a:bodyPr wrap="none" rtlCol="0">
            <a:spAutoFit/>
          </a:bodyPr>
          <a:lstStyle/>
          <a:p>
            <a:r>
              <a:rPr lang="en-US" dirty="0">
                <a:solidFill>
                  <a:schemeClr val="tx1">
                    <a:lumMod val="50000"/>
                  </a:schemeClr>
                </a:solidFill>
              </a:rPr>
              <a:t>(Big</a:t>
            </a:r>
            <a:r>
              <a:rPr lang="en-US" dirty="0"/>
              <a:t> </a:t>
            </a:r>
            <a:r>
              <a:rPr lang="en-US" dirty="0">
                <a:solidFill>
                  <a:schemeClr val="tx1">
                    <a:lumMod val="50000"/>
                  </a:schemeClr>
                </a:solidFill>
              </a:rPr>
              <a:t>Book p.16) &amp;</a:t>
            </a:r>
          </a:p>
          <a:p>
            <a:r>
              <a:rPr lang="en-US" dirty="0">
                <a:solidFill>
                  <a:schemeClr val="tx1">
                    <a:lumMod val="50000"/>
                  </a:schemeClr>
                </a:solidFill>
              </a:rPr>
              <a:t>(1940 AA Preamble)</a:t>
            </a:r>
          </a:p>
        </p:txBody>
      </p:sp>
    </p:spTree>
    <p:extLst>
      <p:ext uri="{BB962C8B-B14F-4D97-AF65-F5344CB8AC3E}">
        <p14:creationId xmlns:p14="http://schemas.microsoft.com/office/powerpoint/2010/main" val="674912128"/>
      </p:ext>
    </p:extLst>
  </p:cSld>
  <p:clrMapOvr>
    <a:overrideClrMapping bg1="dk1" tx1="lt1" bg2="dk2" tx2="lt2" accent1="accent1" accent2="accent2" accent3="accent3" accent4="accent4" accent5="accent5" accent6="accent6" hlink="hlink" folHlink="folHlink"/>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4896C2D-6FA3-E549-9408-865D3408D1D5}"/>
              </a:ext>
            </a:extLst>
          </p:cNvPr>
          <p:cNvSpPr/>
          <p:nvPr/>
        </p:nvSpPr>
        <p:spPr bwMode="auto">
          <a:xfrm>
            <a:off x="1965960" y="746300"/>
            <a:ext cx="5212080" cy="5212080"/>
          </a:xfrm>
          <a:prstGeom prst="ellipse">
            <a:avLst/>
          </a:prstGeom>
          <a:gradFill flip="none" rotWithShape="1">
            <a:gsLst>
              <a:gs pos="2000">
                <a:srgbClr val="00499A"/>
              </a:gs>
              <a:gs pos="99000">
                <a:srgbClr val="00499A"/>
              </a:gs>
              <a:gs pos="12000">
                <a:srgbClr val="006ACD"/>
              </a:gs>
              <a:gs pos="23000">
                <a:srgbClr val="0FA5D9"/>
              </a:gs>
              <a:gs pos="24000">
                <a:srgbClr val="0087E6"/>
              </a:gs>
              <a:gs pos="87000">
                <a:srgbClr val="00499A"/>
              </a:gs>
              <a:gs pos="66000">
                <a:srgbClr val="0056B3"/>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57" fontAlgn="base">
              <a:spcBef>
                <a:spcPct val="0"/>
              </a:spcBef>
              <a:spcAft>
                <a:spcPct val="0"/>
              </a:spcAft>
              <a:defRPr/>
            </a:pPr>
            <a:endParaRPr lang="en-US" sz="1725" kern="0" dirty="0">
              <a:solidFill>
                <a:srgbClr val="FFFFFF"/>
              </a:solidFill>
              <a:effectLst>
                <a:outerShdw blurRad="38100" dist="38100" dir="2700000" algn="tl">
                  <a:srgbClr val="000000">
                    <a:alpha val="43137"/>
                  </a:srgbClr>
                </a:outerShdw>
              </a:effectLst>
              <a:latin typeface="Segoe" pitchFamily="34" charset="0"/>
            </a:endParaRPr>
          </a:p>
        </p:txBody>
      </p:sp>
      <p:sp>
        <p:nvSpPr>
          <p:cNvPr id="11" name="Isosceles Triangle 5">
            <a:extLst>
              <a:ext uri="{FF2B5EF4-FFF2-40B4-BE49-F238E27FC236}">
                <a16:creationId xmlns:a16="http://schemas.microsoft.com/office/drawing/2014/main" id="{321025A3-199E-554A-B8B9-2F74BD78B7AE}"/>
              </a:ext>
            </a:extLst>
          </p:cNvPr>
          <p:cNvSpPr>
            <a:spLocks noChangeAspect="1"/>
          </p:cNvSpPr>
          <p:nvPr/>
        </p:nvSpPr>
        <p:spPr bwMode="auto">
          <a:xfrm>
            <a:off x="2400300" y="746300"/>
            <a:ext cx="4369510" cy="4008350"/>
          </a:xfrm>
          <a:prstGeom prst="triangle">
            <a:avLst>
              <a:gd name="adj" fmla="val 50351"/>
            </a:avLst>
          </a:prstGeom>
          <a:gradFill flip="none" rotWithShape="1">
            <a:gsLst>
              <a:gs pos="91000">
                <a:srgbClr val="3ABAC2"/>
              </a:gs>
              <a:gs pos="26000">
                <a:srgbClr val="328493"/>
              </a:gs>
              <a:gs pos="0">
                <a:srgbClr val="328493"/>
              </a:gs>
              <a:gs pos="42000">
                <a:srgbClr val="1888A3"/>
              </a:gs>
              <a:gs pos="64000">
                <a:srgbClr val="1888A3"/>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57" fontAlgn="base">
              <a:spcBef>
                <a:spcPct val="0"/>
              </a:spcBef>
              <a:spcAft>
                <a:spcPct val="0"/>
              </a:spcAft>
              <a:defRPr/>
            </a:pPr>
            <a:endParaRPr lang="en-US" sz="1725" kern="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1"/>
          <p:cNvSpPr txBox="1">
            <a:spLocks/>
          </p:cNvSpPr>
          <p:nvPr/>
        </p:nvSpPr>
        <p:spPr>
          <a:xfrm>
            <a:off x="0" y="1905000"/>
            <a:ext cx="9144000" cy="3303511"/>
          </a:xfrm>
          <a:prstGeom prst="rect">
            <a:avLst/>
          </a:prstGeom>
        </p:spPr>
        <p:txBody>
          <a:bodyPr vert="horz" wrap="square" lIns="0" tIns="0" rIns="0" bIns="0" rtlCol="0" anchor="t">
            <a:noAutofit/>
          </a:bodyPr>
          <a:lstStyle/>
          <a:p>
            <a:pPr lvl="0" defTabSz="914363">
              <a:lnSpc>
                <a:spcPts val="5500"/>
              </a:lnSpc>
              <a:spcBef>
                <a:spcPts val="600"/>
              </a:spcBef>
              <a:defRPr/>
            </a:pPr>
            <a:r>
              <a:rPr lang="en-US" sz="54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	</a:t>
            </a:r>
            <a:r>
              <a:rPr lang="en-US" sz="5400" b="1" u="sng" spc="-113" dirty="0">
                <a:ln w="3175">
                  <a:noFill/>
                </a:ln>
                <a:gradFill flip="none" rotWithShape="1">
                  <a:gsLst>
                    <a:gs pos="63500">
                      <a:srgbClr val="F8BC33"/>
                    </a:gs>
                    <a:gs pos="51000">
                      <a:srgbClr val="F9CA48"/>
                    </a:gs>
                    <a:gs pos="0">
                      <a:srgbClr val="FFFFB9"/>
                    </a:gs>
                    <a:gs pos="26000">
                      <a:srgbClr val="FFFF99"/>
                    </a:gs>
                    <a:gs pos="94000">
                      <a:srgbClr val="DF9604"/>
                    </a:gs>
                  </a:gsLst>
                  <a:lin ang="5400000" scaled="0"/>
                  <a:tileRect/>
                </a:gradFill>
                <a:effectLst>
                  <a:outerShdw blurRad="50800" dist="38100" dir="2700000" algn="tl" rotWithShape="0">
                    <a:prstClr val="black">
                      <a:alpha val="40000"/>
                    </a:prstClr>
                  </a:outerShdw>
                </a:effectLst>
                <a:latin typeface="Imprint MT Shadow" pitchFamily="82" charset="77"/>
                <a:cs typeface="Arial" charset="0"/>
              </a:rPr>
              <a:t>Beyond the Basics</a:t>
            </a:r>
            <a:br>
              <a:rPr kumimoji="0" lang="en-US" sz="6600" b="1" u="sng" strike="noStrike" kern="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Imprint MT Shadow" pitchFamily="82" charset="77"/>
                <a:cs typeface="Arial" charset="0"/>
              </a:rPr>
            </a:br>
            <a:r>
              <a:rPr kumimoji="0" lang="en-US" sz="6600" b="1" strike="noStrike" kern="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Imprint MT Shadow" pitchFamily="82" charset="77"/>
                <a:cs typeface="Arial" charset="0"/>
              </a:rPr>
              <a:t>	</a:t>
            </a:r>
            <a:r>
              <a:rPr lang="en-US" sz="4800" spc="-113" dirty="0">
                <a:ln w="3175">
                  <a:noFill/>
                </a:ln>
                <a:solidFill>
                  <a:srgbClr val="00FFEE"/>
                </a:solidFill>
                <a:effectLst>
                  <a:outerShdw blurRad="50800" dist="38100" dir="2700000" algn="tl" rotWithShape="0">
                    <a:prstClr val="black">
                      <a:alpha val="40000"/>
                    </a:prstClr>
                  </a:outerShdw>
                </a:effectLst>
                <a:latin typeface="Calisto MT" panose="02040603050505030304" pitchFamily="18" charset="77"/>
                <a:cs typeface="Arial" charset="0"/>
              </a:rPr>
              <a:t>Big Book 12 Step Recovery</a:t>
            </a:r>
            <a:endParaRPr lang="en-US" sz="3200" spc="-113" dirty="0">
              <a:ln w="3175">
                <a:noFill/>
              </a:ln>
              <a:solidFill>
                <a:srgbClr val="00FFEE"/>
              </a:solidFill>
              <a:effectLst>
                <a:outerShdw blurRad="50800" dist="38100" dir="2700000" algn="tl" rotWithShape="0">
                  <a:prstClr val="black">
                    <a:alpha val="40000"/>
                  </a:prstClr>
                </a:outerShdw>
              </a:effectLst>
              <a:latin typeface="Calisto MT" panose="02040603050505030304" pitchFamily="18" charset="77"/>
              <a:cs typeface="Arial" charset="0"/>
            </a:endParaRPr>
          </a:p>
          <a:p>
            <a:pPr marL="0" marR="0" lvl="0" indent="0" algn="ctr" defTabSz="914363" eaLnBrk="1" fontAlgn="auto" latinLnBrk="0" hangingPunct="1">
              <a:lnSpc>
                <a:spcPts val="1700"/>
              </a:lnSpc>
              <a:spcBef>
                <a:spcPct val="0"/>
              </a:spcBef>
              <a:spcAft>
                <a:spcPts val="0"/>
              </a:spcAft>
              <a:buClrTx/>
              <a:buSzTx/>
              <a:buFontTx/>
              <a:buNone/>
              <a:tabLst/>
              <a:defRPr/>
            </a:pPr>
            <a:r>
              <a:rPr lang="en-US" sz="1400" i="1" kern="0" spc="-113"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rPr>
              <a:t>Copyright © 2020 by the Anonymous Alliance of Charitable Organizations</a:t>
            </a:r>
          </a:p>
          <a:p>
            <a:pPr marL="0" marR="0" lvl="0" indent="0" algn="ctr" defTabSz="914363" eaLnBrk="1" fontAlgn="auto" latinLnBrk="0" hangingPunct="1">
              <a:lnSpc>
                <a:spcPts val="1700"/>
              </a:lnSpc>
              <a:spcBef>
                <a:spcPct val="0"/>
              </a:spcBef>
              <a:spcAft>
                <a:spcPts val="0"/>
              </a:spcAft>
              <a:buClrTx/>
              <a:buSzTx/>
              <a:buFontTx/>
              <a:buNone/>
              <a:tabLst/>
              <a:defRPr/>
            </a:pPr>
            <a:r>
              <a:rPr lang="en-US" sz="1400" i="1" kern="0" spc="-113"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rPr>
              <a:t>(a Texas Non-Profit  Corporation and 501(c)(3) Public Charity)</a:t>
            </a:r>
          </a:p>
          <a:p>
            <a:pPr marL="0" marR="0" lvl="0" indent="0" algn="ctr" defTabSz="914363" eaLnBrk="1" fontAlgn="auto" latinLnBrk="0" hangingPunct="1">
              <a:lnSpc>
                <a:spcPts val="1700"/>
              </a:lnSpc>
              <a:spcBef>
                <a:spcPct val="0"/>
              </a:spcBef>
              <a:spcAft>
                <a:spcPts val="0"/>
              </a:spcAft>
              <a:buClrTx/>
              <a:buSzTx/>
              <a:buFontTx/>
              <a:buNone/>
              <a:tabLst/>
              <a:defRPr/>
            </a:pPr>
            <a:r>
              <a:rPr lang="en-US" sz="1600" i="1" spc="-150"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rPr>
              <a:t>FREE TO USE &amp; SHARE –  DO NOT MODIFY </a:t>
            </a:r>
            <a:endParaRPr lang="en-US" sz="1600" i="1" kern="0" spc="-150"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endParaRPr>
          </a:p>
          <a:p>
            <a:pPr marL="0" marR="0" lvl="0" indent="0" defTabSz="914363" eaLnBrk="1" fontAlgn="auto" latinLnBrk="0" hangingPunct="1">
              <a:lnSpc>
                <a:spcPct val="90000"/>
              </a:lnSpc>
              <a:spcBef>
                <a:spcPct val="0"/>
              </a:spcBef>
              <a:spcAft>
                <a:spcPts val="0"/>
              </a:spcAft>
              <a:buClrTx/>
              <a:buSzTx/>
              <a:buFontTx/>
              <a:buNone/>
              <a:tabLst/>
              <a:defRPr/>
            </a:pPr>
            <a:endParaRPr kumimoji="0" lang="en-US" sz="600" b="0" i="1" u="none" strike="noStrike" kern="0" cap="none" spc="-150" normalizeH="0" baseline="0" noProof="0" dirty="0">
              <a:ln w="3175">
                <a:noFill/>
              </a:ln>
              <a:solidFill>
                <a:schemeClr val="accent2">
                  <a:lumMod val="60000"/>
                  <a:lumOff val="40000"/>
                </a:schemeClr>
              </a:solidFill>
              <a:effectLst>
                <a:outerShdw blurRad="50800" dist="38100" dir="2700000" algn="tl" rotWithShape="0">
                  <a:prstClr val="black">
                    <a:alpha val="40000"/>
                  </a:prstClr>
                </a:outerShdw>
              </a:effectLst>
              <a:uLnTx/>
              <a:uFillTx/>
              <a:cs typeface="Arial" charset="0"/>
            </a:endParaRPr>
          </a:p>
          <a:p>
            <a:pPr marL="0" marR="0" lvl="0" indent="0" algn="ctr" defTabSz="914363" eaLnBrk="1" fontAlgn="auto" latinLnBrk="0" hangingPunct="1">
              <a:lnSpc>
                <a:spcPct val="90000"/>
              </a:lnSpc>
              <a:spcBef>
                <a:spcPct val="0"/>
              </a:spcBef>
              <a:spcAft>
                <a:spcPts val="0"/>
              </a:spcAft>
              <a:buClrTx/>
              <a:buSzTx/>
              <a:buFontTx/>
              <a:buNone/>
              <a:tabLst/>
              <a:defRPr/>
            </a:pPr>
            <a:r>
              <a:rPr lang="en-US" sz="4000" kern="0" spc="-113" dirty="0">
                <a:ln w="3175">
                  <a:noFill/>
                </a:ln>
                <a:solidFill>
                  <a:schemeClr val="accent6">
                    <a:lumMod val="50000"/>
                  </a:schemeClr>
                </a:solidFill>
                <a:effectLst>
                  <a:outerShdw blurRad="50800" dist="38100" dir="2700000" algn="tl" rotWithShape="0">
                    <a:prstClr val="black">
                      <a:alpha val="40000"/>
                    </a:prstClr>
                  </a:outerShdw>
                </a:effectLst>
                <a:cs typeface="Arial" charset="0"/>
              </a:rPr>
              <a:t>BB12Step.com</a:t>
            </a:r>
          </a:p>
          <a:p>
            <a:pPr marL="0" marR="0" lvl="0" indent="0" defTabSz="914363" eaLnBrk="1" fontAlgn="auto" latinLnBrk="0" hangingPunct="1">
              <a:lnSpc>
                <a:spcPct val="90000"/>
              </a:lnSpc>
              <a:spcBef>
                <a:spcPct val="0"/>
              </a:spcBef>
              <a:spcAft>
                <a:spcPts val="0"/>
              </a:spcAft>
              <a:buClrTx/>
              <a:buSzTx/>
              <a:buFontTx/>
              <a:buNone/>
              <a:tabLst/>
              <a:defRPr/>
            </a:pPr>
            <a:endParaRPr lang="en-US" sz="3000" kern="0" spc="-113" dirty="0">
              <a:ln w="3175">
                <a:noFill/>
              </a:ln>
              <a:solidFill>
                <a:schemeClr val="accent5">
                  <a:lumMod val="50000"/>
                </a:schemeClr>
              </a:solidFill>
              <a:effectLst>
                <a:outerShdw blurRad="50800" dist="38100" dir="2700000" algn="tl" rotWithShape="0">
                  <a:prstClr val="black">
                    <a:alpha val="40000"/>
                  </a:prstClr>
                </a:outerShdw>
              </a:effectLst>
              <a:cs typeface="Arial" charset="0"/>
            </a:endParaRPr>
          </a:p>
          <a:p>
            <a:pPr marL="0" marR="0" lvl="0" indent="0" defTabSz="914363" eaLnBrk="1" fontAlgn="auto" latinLnBrk="0" hangingPunct="1">
              <a:lnSpc>
                <a:spcPct val="90000"/>
              </a:lnSpc>
              <a:spcBef>
                <a:spcPct val="0"/>
              </a:spcBef>
              <a:spcAft>
                <a:spcPts val="0"/>
              </a:spcAft>
              <a:buClrTx/>
              <a:buSzTx/>
              <a:buFontTx/>
              <a:buNone/>
              <a:tabLst/>
              <a:defRPr/>
            </a:pPr>
            <a:endParaRPr lang="en-US" sz="1275" i="1" kern="0" spc="-113" dirty="0">
              <a:ln w="3175">
                <a:noFill/>
              </a:ln>
              <a:solidFill>
                <a:schemeClr val="tx1">
                  <a:lumMod val="75000"/>
                  <a:lumOff val="25000"/>
                </a:schemeClr>
              </a:solidFill>
              <a:effectLst>
                <a:outerShdw blurRad="50800" dist="38100" dir="2700000" algn="tl" rotWithShape="0">
                  <a:prstClr val="black">
                    <a:alpha val="40000"/>
                  </a:prstClr>
                </a:outerShdw>
              </a:effectLst>
              <a:cs typeface="Arial" charset="0"/>
            </a:endParaRPr>
          </a:p>
        </p:txBody>
      </p:sp>
      <p:sp>
        <p:nvSpPr>
          <p:cNvPr id="10" name="Subtitle 7"/>
          <p:cNvSpPr txBox="1">
            <a:spLocks/>
          </p:cNvSpPr>
          <p:nvPr/>
        </p:nvSpPr>
        <p:spPr>
          <a:xfrm>
            <a:off x="990600" y="5750868"/>
            <a:ext cx="8153400" cy="690265"/>
          </a:xfrm>
          <a:prstGeom prst="rect">
            <a:avLst/>
          </a:prstGeom>
        </p:spPr>
        <p:txBody>
          <a:bodyPr vert="horz" lIns="0" tIns="0" rIns="0" bIns="0" rtlCol="0">
            <a:noAutofit/>
          </a:bodyPr>
          <a:lstStyle/>
          <a:p>
            <a:r>
              <a:rPr lang="en-US" sz="4800" b="1" i="1" spc="-113" dirty="0">
                <a:ln w="3175">
                  <a:noFill/>
                </a:ln>
                <a:gradFill flip="none" rotWithShape="1">
                  <a:gsLst>
                    <a:gs pos="63500">
                      <a:srgbClr val="F8BC33"/>
                    </a:gs>
                    <a:gs pos="51000">
                      <a:srgbClr val="F9CA48"/>
                    </a:gs>
                    <a:gs pos="0">
                      <a:srgbClr val="FFFFB9"/>
                    </a:gs>
                    <a:gs pos="26000">
                      <a:srgbClr val="FFFF99"/>
                    </a:gs>
                    <a:gs pos="94000">
                      <a:srgbClr val="DF9604"/>
                    </a:gs>
                  </a:gsLst>
                  <a:lin ang="5400000" scaled="0"/>
                  <a:tileRect/>
                </a:gradFill>
                <a:effectLst>
                  <a:outerShdw blurRad="50800" dist="38100" dir="2700000" algn="tl" rotWithShape="0">
                    <a:prstClr val="black">
                      <a:alpha val="40000"/>
                    </a:prstClr>
                  </a:outerShdw>
                </a:effectLst>
                <a:cs typeface="Arial" charset="0"/>
              </a:rPr>
              <a:t>Key Word: “</a:t>
            </a:r>
            <a:r>
              <a:rPr lang="en-US" sz="4800" b="1" i="1" spc="-150" dirty="0">
                <a:ln w="3175">
                  <a:noFill/>
                </a:ln>
                <a:solidFill>
                  <a:srgbClr val="00FFEE"/>
                </a:solidFill>
                <a:effectLst>
                  <a:outerShdw blurRad="50800" dist="38100" dir="2700000" algn="tl" rotWithShape="0">
                    <a:prstClr val="black">
                      <a:alpha val="40000"/>
                    </a:prstClr>
                  </a:outerShdw>
                </a:effectLst>
                <a:cs typeface="Arial" charset="0"/>
              </a:rPr>
              <a:t>HONESTY</a:t>
            </a:r>
            <a:r>
              <a:rPr lang="en-US" sz="4800" b="1" i="1" spc="-113" dirty="0">
                <a:ln w="3175">
                  <a:noFill/>
                </a:ln>
                <a:gradFill flip="none" rotWithShape="1">
                  <a:gsLst>
                    <a:gs pos="63500">
                      <a:srgbClr val="F8BC33"/>
                    </a:gs>
                    <a:gs pos="51000">
                      <a:srgbClr val="F9CA48"/>
                    </a:gs>
                    <a:gs pos="0">
                      <a:srgbClr val="FFFFB9"/>
                    </a:gs>
                    <a:gs pos="26000">
                      <a:srgbClr val="FFFF99"/>
                    </a:gs>
                    <a:gs pos="94000">
                      <a:srgbClr val="DF9604"/>
                    </a:gs>
                  </a:gsLst>
                  <a:lin ang="5400000" scaled="0"/>
                  <a:tileRect/>
                </a:gradFill>
                <a:effectLst>
                  <a:outerShdw blurRad="50800" dist="38100" dir="2700000" algn="tl" rotWithShape="0">
                    <a:prstClr val="black">
                      <a:alpha val="40000"/>
                    </a:prstClr>
                  </a:outerShdw>
                </a:effectLst>
                <a:cs typeface="Arial" charset="0"/>
              </a:rPr>
              <a:t>”</a:t>
            </a:r>
          </a:p>
          <a:p>
            <a:endParaRPr lang="en-US" sz="48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
        <p:nvSpPr>
          <p:cNvPr id="8" name="Rectangle 7">
            <a:extLst>
              <a:ext uri="{FF2B5EF4-FFF2-40B4-BE49-F238E27FC236}">
                <a16:creationId xmlns:a16="http://schemas.microsoft.com/office/drawing/2014/main" id="{24656E07-C6A5-B245-8BFC-46B91F180E6A}"/>
              </a:ext>
            </a:extLst>
          </p:cNvPr>
          <p:cNvSpPr/>
          <p:nvPr/>
        </p:nvSpPr>
        <p:spPr bwMode="auto">
          <a:xfrm>
            <a:off x="228600" y="219456"/>
            <a:ext cx="8686800" cy="6437376"/>
          </a:xfrm>
          <a:prstGeom prst="rect">
            <a:avLst/>
          </a:prstGeom>
          <a:noFill/>
          <a:ln w="635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Rectangle 11">
            <a:extLst>
              <a:ext uri="{FF2B5EF4-FFF2-40B4-BE49-F238E27FC236}">
                <a16:creationId xmlns:a16="http://schemas.microsoft.com/office/drawing/2014/main" id="{B1084C6D-7145-B44F-B197-C23E489EE058}"/>
              </a:ext>
            </a:extLst>
          </p:cNvPr>
          <p:cNvSpPr/>
          <p:nvPr/>
        </p:nvSpPr>
        <p:spPr bwMode="auto">
          <a:xfrm>
            <a:off x="228600" y="228600"/>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3" name="TextBox 12">
            <a:extLst>
              <a:ext uri="{FF2B5EF4-FFF2-40B4-BE49-F238E27FC236}">
                <a16:creationId xmlns:a16="http://schemas.microsoft.com/office/drawing/2014/main" id="{E6705EF0-675A-E14B-82D8-0D5B9891390D}"/>
              </a:ext>
            </a:extLst>
          </p:cNvPr>
          <p:cNvSpPr txBox="1"/>
          <p:nvPr/>
        </p:nvSpPr>
        <p:spPr>
          <a:xfrm>
            <a:off x="381000" y="246185"/>
            <a:ext cx="8249721" cy="461665"/>
          </a:xfrm>
          <a:prstGeom prst="rect">
            <a:avLst/>
          </a:prstGeom>
          <a:noFill/>
        </p:spPr>
        <p:txBody>
          <a:bodyPr wrap="square" rtlCol="0">
            <a:spAutoFit/>
          </a:bodyPr>
          <a:lstStyle/>
          <a:p>
            <a:pPr algn="r"/>
            <a:r>
              <a:rPr lang="en-US" sz="2400" i="1" dirty="0">
                <a:solidFill>
                  <a:srgbClr val="39ADA0"/>
                </a:solidFill>
              </a:rPr>
              <a:t>(Revised: 08/28/2020)</a:t>
            </a:r>
          </a:p>
        </p:txBody>
      </p:sp>
    </p:spTree>
    <p:extLst>
      <p:ext uri="{BB962C8B-B14F-4D97-AF65-F5344CB8AC3E}">
        <p14:creationId xmlns:p14="http://schemas.microsoft.com/office/powerpoint/2010/main" val="2246230783"/>
      </p:ext>
    </p:extLst>
  </p:cSld>
  <p:clrMapOvr>
    <a:overrideClrMapping bg1="dk1" tx1="lt1" bg2="dk2" tx2="lt2" accent1="accent1" accent2="accent2" accent3="accent3" accent4="accent4" accent5="accent5" accent6="accent6" hlink="hlink" folHlink="folHlink"/>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4250-C4CE-DA4B-9661-BD4A6E12A5EF}"/>
              </a:ext>
            </a:extLst>
          </p:cNvPr>
          <p:cNvSpPr>
            <a:spLocks noGrp="1"/>
          </p:cNvSpPr>
          <p:nvPr>
            <p:ph type="ctrTitle"/>
          </p:nvPr>
        </p:nvSpPr>
        <p:spPr>
          <a:xfrm>
            <a:off x="0" y="0"/>
            <a:ext cx="9144000" cy="2667000"/>
          </a:xfrm>
        </p:spPr>
        <p:txBody>
          <a:bodyPr/>
          <a:lstStyle/>
          <a:p>
            <a:pPr algn="ctr"/>
            <a:br>
              <a:rPr lang="en-US" sz="4800"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latin typeface="+mn-lt"/>
              </a:rPr>
            </a:br>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latin typeface="+mn-lt"/>
              </a:rPr>
              <a:t>Big Book (BB) Key Word:</a:t>
            </a:r>
            <a:br>
              <a:rPr lang="en-US" sz="9600" b="1" dirty="0"/>
            </a:br>
            <a:r>
              <a:rPr lang="en-US" sz="9600" b="1" dirty="0">
                <a:solidFill>
                  <a:srgbClr val="00FFEE"/>
                </a:solidFill>
              </a:rPr>
              <a:t>Honesty </a:t>
            </a:r>
            <a:r>
              <a:rPr lang="en-US" sz="6000" dirty="0">
                <a:solidFill>
                  <a:srgbClr val="00FFEE"/>
                </a:solidFill>
              </a:rPr>
              <a:t>(Rigorous)</a:t>
            </a:r>
            <a:endParaRPr lang="en-US" sz="11100" dirty="0">
              <a:solidFill>
                <a:srgbClr val="00FFEE"/>
              </a:solidFill>
            </a:endParaRPr>
          </a:p>
        </p:txBody>
      </p:sp>
      <p:sp>
        <p:nvSpPr>
          <p:cNvPr id="3" name="Subtitle 2">
            <a:extLst>
              <a:ext uri="{FF2B5EF4-FFF2-40B4-BE49-F238E27FC236}">
                <a16:creationId xmlns:a16="http://schemas.microsoft.com/office/drawing/2014/main" id="{B0511A70-BA7D-7642-B6E6-A5754DDF6FBD}"/>
              </a:ext>
            </a:extLst>
          </p:cNvPr>
          <p:cNvSpPr>
            <a:spLocks noGrp="1"/>
          </p:cNvSpPr>
          <p:nvPr>
            <p:ph type="subTitle" idx="1"/>
          </p:nvPr>
        </p:nvSpPr>
        <p:spPr>
          <a:xfrm>
            <a:off x="513279" y="2895600"/>
            <a:ext cx="8173521" cy="3733800"/>
          </a:xfrm>
        </p:spPr>
        <p:txBody>
          <a:bodyPr/>
          <a:lstStyle/>
          <a:p>
            <a:r>
              <a:rPr lang="en-US" i="1" dirty="0">
                <a:solidFill>
                  <a:srgbClr val="FFC000"/>
                </a:solidFill>
              </a:rPr>
              <a:t>def. </a:t>
            </a:r>
            <a:r>
              <a:rPr lang="en-US" b="1" dirty="0" err="1">
                <a:solidFill>
                  <a:srgbClr val="FFC000"/>
                </a:solidFill>
              </a:rPr>
              <a:t>hon·es·ty</a:t>
            </a:r>
            <a:r>
              <a:rPr lang="en-US" b="1" dirty="0">
                <a:solidFill>
                  <a:srgbClr val="FFC000"/>
                </a:solidFill>
              </a:rPr>
              <a:t> /ˈ</a:t>
            </a:r>
            <a:r>
              <a:rPr lang="en-US" b="1" dirty="0" err="1">
                <a:solidFill>
                  <a:srgbClr val="FFC000"/>
                </a:solidFill>
              </a:rPr>
              <a:t>änəstē</a:t>
            </a:r>
            <a:r>
              <a:rPr lang="en-US" b="1" dirty="0">
                <a:solidFill>
                  <a:srgbClr val="FFC000"/>
                </a:solidFill>
              </a:rPr>
              <a:t> / </a:t>
            </a:r>
          </a:p>
          <a:p>
            <a:r>
              <a:rPr lang="en-US" dirty="0">
                <a:solidFill>
                  <a:srgbClr val="FFC000"/>
                </a:solidFill>
              </a:rPr>
              <a:t>	1. the quality of being honest</a:t>
            </a:r>
          </a:p>
          <a:p>
            <a:r>
              <a:rPr lang="en-US" dirty="0">
                <a:solidFill>
                  <a:srgbClr val="FFC000"/>
                </a:solidFill>
              </a:rPr>
              <a:t>	(i.e. speaking the truth; upright conduct)</a:t>
            </a:r>
          </a:p>
          <a:p>
            <a:endParaRPr lang="en-US" sz="1800" u="sng" dirty="0">
              <a:solidFill>
                <a:srgbClr val="FFC000"/>
              </a:solidFill>
            </a:endParaRPr>
          </a:p>
          <a:p>
            <a:r>
              <a:rPr lang="en-US" u="sng" dirty="0">
                <a:solidFill>
                  <a:schemeClr val="tx1">
                    <a:lumMod val="75000"/>
                  </a:schemeClr>
                </a:solidFill>
              </a:rPr>
              <a:t>SYNONYMS</a:t>
            </a:r>
            <a:r>
              <a:rPr lang="en-US" dirty="0">
                <a:solidFill>
                  <a:schemeClr val="tx1">
                    <a:lumMod val="75000"/>
                  </a:schemeClr>
                </a:solidFill>
              </a:rPr>
              <a:t>: </a:t>
            </a:r>
            <a:r>
              <a:rPr lang="en-US" b="1" i="1" dirty="0">
                <a:solidFill>
                  <a:schemeClr val="tx1">
                    <a:lumMod val="75000"/>
                  </a:schemeClr>
                </a:solidFill>
              </a:rPr>
              <a:t>truthful</a:t>
            </a:r>
            <a:r>
              <a:rPr lang="en-US" i="1" dirty="0">
                <a:solidFill>
                  <a:schemeClr val="tx1">
                    <a:lumMod val="75000"/>
                  </a:schemeClr>
                </a:solidFill>
              </a:rPr>
              <a:t>, Trustworthy, Reliable, True</a:t>
            </a:r>
          </a:p>
          <a:p>
            <a:r>
              <a:rPr lang="en-US" u="sng" dirty="0">
                <a:solidFill>
                  <a:schemeClr val="tx1">
                    <a:lumMod val="75000"/>
                  </a:schemeClr>
                </a:solidFill>
              </a:rPr>
              <a:t>ANTONYMS</a:t>
            </a:r>
            <a:r>
              <a:rPr lang="en-US" dirty="0">
                <a:solidFill>
                  <a:schemeClr val="tx1">
                    <a:lumMod val="75000"/>
                  </a:schemeClr>
                </a:solidFill>
              </a:rPr>
              <a:t>: </a:t>
            </a:r>
            <a:r>
              <a:rPr lang="en-US" b="1" i="1" dirty="0">
                <a:solidFill>
                  <a:schemeClr val="tx1">
                    <a:lumMod val="75000"/>
                  </a:schemeClr>
                </a:solidFill>
              </a:rPr>
              <a:t>lying</a:t>
            </a:r>
            <a:r>
              <a:rPr lang="en-US" i="1" dirty="0">
                <a:solidFill>
                  <a:schemeClr val="tx1">
                    <a:lumMod val="75000"/>
                  </a:schemeClr>
                </a:solidFill>
              </a:rPr>
              <a:t>, dishonest, delusional, fraud</a:t>
            </a:r>
          </a:p>
          <a:p>
            <a:endParaRPr lang="en-US" sz="1800" i="1" dirty="0">
              <a:solidFill>
                <a:schemeClr val="tx1">
                  <a:lumMod val="75000"/>
                </a:schemeClr>
              </a:solidFill>
            </a:endParaRPr>
          </a:p>
          <a:p>
            <a:pPr fontAlgn="t"/>
            <a:r>
              <a:rPr lang="en-US" i="1" dirty="0">
                <a:solidFill>
                  <a:srgbClr val="FFC000"/>
                </a:solidFill>
              </a:rPr>
              <a:t>def. </a:t>
            </a:r>
            <a:r>
              <a:rPr lang="en-US" b="1" dirty="0" err="1">
                <a:solidFill>
                  <a:srgbClr val="FFC000"/>
                </a:solidFill>
              </a:rPr>
              <a:t>rig·or·ous</a:t>
            </a:r>
            <a:r>
              <a:rPr lang="en-US" b="1" dirty="0">
                <a:solidFill>
                  <a:srgbClr val="FFC000"/>
                </a:solidFill>
              </a:rPr>
              <a:t> /ˈ</a:t>
            </a:r>
            <a:r>
              <a:rPr lang="en-US" b="1" dirty="0" err="1">
                <a:solidFill>
                  <a:srgbClr val="FFC000"/>
                </a:solidFill>
              </a:rPr>
              <a:t>riɡ</a:t>
            </a:r>
            <a:r>
              <a:rPr lang="en-US" b="1" dirty="0">
                <a:solidFill>
                  <a:srgbClr val="FFC000"/>
                </a:solidFill>
              </a:rPr>
              <a:t>(</a:t>
            </a:r>
            <a:r>
              <a:rPr lang="en-US" b="1" dirty="0" err="1">
                <a:solidFill>
                  <a:srgbClr val="FFC000"/>
                </a:solidFill>
              </a:rPr>
              <a:t>ə</a:t>
            </a:r>
            <a:r>
              <a:rPr lang="en-US" b="1" dirty="0">
                <a:solidFill>
                  <a:srgbClr val="FFC000"/>
                </a:solidFill>
              </a:rPr>
              <a:t>)</a:t>
            </a:r>
            <a:r>
              <a:rPr lang="en-US" b="1" dirty="0" err="1">
                <a:solidFill>
                  <a:srgbClr val="FFC000"/>
                </a:solidFill>
              </a:rPr>
              <a:t>rəs</a:t>
            </a:r>
            <a:r>
              <a:rPr lang="en-US" b="1" dirty="0">
                <a:solidFill>
                  <a:srgbClr val="FFC000"/>
                </a:solidFill>
              </a:rPr>
              <a:t> /</a:t>
            </a:r>
          </a:p>
          <a:p>
            <a:r>
              <a:rPr lang="en-US" dirty="0">
                <a:solidFill>
                  <a:srgbClr val="FFC000"/>
                </a:solidFill>
              </a:rPr>
              <a:t>	1. severely exact or accurate</a:t>
            </a:r>
            <a:r>
              <a:rPr lang="en-US" dirty="0"/>
              <a:t>; </a:t>
            </a:r>
            <a:r>
              <a:rPr lang="en-US" b="1" i="1" dirty="0">
                <a:solidFill>
                  <a:schemeClr val="tx1">
                    <a:lumMod val="75000"/>
                  </a:schemeClr>
                </a:solidFill>
              </a:rPr>
              <a:t>strict</a:t>
            </a:r>
            <a:r>
              <a:rPr lang="en-US" i="1" dirty="0">
                <a:solidFill>
                  <a:schemeClr val="tx1">
                    <a:lumMod val="75000"/>
                  </a:schemeClr>
                </a:solidFill>
              </a:rPr>
              <a:t>, precise</a:t>
            </a:r>
          </a:p>
        </p:txBody>
      </p:sp>
      <p:sp>
        <p:nvSpPr>
          <p:cNvPr id="5" name="Rectangle 4">
            <a:extLst>
              <a:ext uri="{FF2B5EF4-FFF2-40B4-BE49-F238E27FC236}">
                <a16:creationId xmlns:a16="http://schemas.microsoft.com/office/drawing/2014/main" id="{A0DECFC7-CAEA-7E4F-B523-EAC732003B44}"/>
              </a:ext>
            </a:extLst>
          </p:cNvPr>
          <p:cNvSpPr/>
          <p:nvPr/>
        </p:nvSpPr>
        <p:spPr bwMode="auto">
          <a:xfrm>
            <a:off x="228600" y="228600"/>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 name="TextBox 5">
            <a:extLst>
              <a:ext uri="{FF2B5EF4-FFF2-40B4-BE49-F238E27FC236}">
                <a16:creationId xmlns:a16="http://schemas.microsoft.com/office/drawing/2014/main" id="{5C7DE82F-4C7A-0B4E-A255-3E65D620F5B4}"/>
              </a:ext>
            </a:extLst>
          </p:cNvPr>
          <p:cNvSpPr txBox="1"/>
          <p:nvPr/>
        </p:nvSpPr>
        <p:spPr>
          <a:xfrm>
            <a:off x="0" y="259080"/>
            <a:ext cx="8630721" cy="461665"/>
          </a:xfrm>
          <a:prstGeom prst="rect">
            <a:avLst/>
          </a:prstGeom>
          <a:noFill/>
        </p:spPr>
        <p:txBody>
          <a:bodyPr wrap="square" rtlCol="0">
            <a:spAutoFit/>
          </a:bodyPr>
          <a:lstStyle/>
          <a:p>
            <a:pPr algn="r"/>
            <a:r>
              <a:rPr lang="en-US" sz="2400" dirty="0">
                <a:solidFill>
                  <a:srgbClr val="00B050"/>
                </a:solidFill>
              </a:rPr>
              <a:t>(Revised: 08/28/2020)</a:t>
            </a:r>
            <a:endParaRPr lang="en-US" dirty="0">
              <a:solidFill>
                <a:schemeClr val="tx1">
                  <a:lumMod val="50000"/>
                </a:schemeClr>
              </a:solidFill>
            </a:endParaRPr>
          </a:p>
        </p:txBody>
      </p:sp>
    </p:spTree>
    <p:extLst>
      <p:ext uri="{BB962C8B-B14F-4D97-AF65-F5344CB8AC3E}">
        <p14:creationId xmlns:p14="http://schemas.microsoft.com/office/powerpoint/2010/main" val="38828816"/>
      </p:ext>
    </p:extLst>
  </p:cSld>
  <p:clrMapOvr>
    <a:overrideClrMapping bg1="dk1" tx1="lt1" bg2="dk2" tx2="lt2" accent1="accent1" accent2="accent2" accent3="accent3" accent4="accent4" accent5="accent5" accent6="accent6" hlink="hlink" folHlink="folHlink"/>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27EC01-5CF3-4FC6-9EA1-47855CCE1DBF}"/>
              </a:ext>
            </a:extLst>
          </p:cNvPr>
          <p:cNvSpPr>
            <a:spLocks noGrp="1"/>
          </p:cNvSpPr>
          <p:nvPr>
            <p:ph type="title"/>
          </p:nvPr>
        </p:nvSpPr>
        <p:spPr>
          <a:xfrm>
            <a:off x="-381000" y="685800"/>
            <a:ext cx="9525000" cy="830997"/>
          </a:xfrm>
        </p:spPr>
        <p:txBody>
          <a:bodyPr/>
          <a:lstStyle/>
          <a:p>
            <a:pPr algn="ctr"/>
            <a:r>
              <a:rPr lang="en-US" sz="6000" b="1" i="1" dirty="0">
                <a:solidFill>
                  <a:srgbClr val="FF0000"/>
                </a:solidFill>
              </a:rPr>
              <a:t>  What does the Big Book Say?</a:t>
            </a:r>
          </a:p>
        </p:txBody>
      </p:sp>
    </p:spTree>
    <p:extLst>
      <p:ext uri="{BB962C8B-B14F-4D97-AF65-F5344CB8AC3E}">
        <p14:creationId xmlns:p14="http://schemas.microsoft.com/office/powerpoint/2010/main" val="18291290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CC1A-6036-F840-83A7-5A3B4EF98C6A}"/>
              </a:ext>
            </a:extLst>
          </p:cNvPr>
          <p:cNvSpPr>
            <a:spLocks noGrp="1"/>
          </p:cNvSpPr>
          <p:nvPr>
            <p:ph type="title"/>
          </p:nvPr>
        </p:nvSpPr>
        <p:spPr/>
        <p:txBody>
          <a:bodyPr/>
          <a:lstStyle/>
          <a:p>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BB Key Word: “</a:t>
            </a:r>
            <a:r>
              <a:rPr lang="en-US" b="1" i="1" dirty="0">
                <a:solidFill>
                  <a:srgbClr val="B54CE8"/>
                </a:solidFill>
              </a:rPr>
              <a:t>HONESTY</a:t>
            </a:r>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a:t>
            </a:r>
            <a:endPar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latin typeface="+mn-lt"/>
            </a:endParaRPr>
          </a:p>
        </p:txBody>
      </p:sp>
      <p:sp>
        <p:nvSpPr>
          <p:cNvPr id="3" name="Text Placeholder 2">
            <a:extLst>
              <a:ext uri="{FF2B5EF4-FFF2-40B4-BE49-F238E27FC236}">
                <a16:creationId xmlns:a16="http://schemas.microsoft.com/office/drawing/2014/main" id="{EFA6BEF1-248B-014C-B7E5-B30D0A5EC79C}"/>
              </a:ext>
            </a:extLst>
          </p:cNvPr>
          <p:cNvSpPr>
            <a:spLocks noGrp="1"/>
          </p:cNvSpPr>
          <p:nvPr>
            <p:ph type="body" sz="quarter" idx="10"/>
          </p:nvPr>
        </p:nvSpPr>
        <p:spPr>
          <a:xfrm>
            <a:off x="381000" y="990600"/>
            <a:ext cx="8382000" cy="5410712"/>
          </a:xfrm>
        </p:spPr>
        <p:txBody>
          <a:bodyPr/>
          <a:lstStyle/>
          <a:p>
            <a:r>
              <a:rPr lang="en-US" sz="3600" dirty="0">
                <a:solidFill>
                  <a:srgbClr val="00FFEE"/>
                </a:solidFill>
              </a:rPr>
              <a:t>“But what about </a:t>
            </a:r>
            <a:r>
              <a:rPr lang="en-US" sz="3600" u="sng" dirty="0">
                <a:solidFill>
                  <a:srgbClr val="00FFEE"/>
                </a:solidFill>
              </a:rPr>
              <a:t>the real alcoholic</a:t>
            </a:r>
            <a:r>
              <a:rPr lang="en-US" sz="3600" dirty="0">
                <a:solidFill>
                  <a:srgbClr val="00FFEE"/>
                </a:solidFill>
              </a:rPr>
              <a:t>?... He is often perfectly sensible and well balanced concerning everything except liquor, but in that respect he is </a:t>
            </a:r>
            <a:r>
              <a:rPr lang="en-US" sz="3600" u="sng" dirty="0">
                <a:solidFill>
                  <a:srgbClr val="00FFEE"/>
                </a:solidFill>
              </a:rPr>
              <a:t>incredibly dis</a:t>
            </a:r>
            <a:r>
              <a:rPr lang="en-US" sz="3600" b="1" u="sng" dirty="0">
                <a:solidFill>
                  <a:srgbClr val="B54CE8"/>
                </a:solidFill>
                <a:uFill>
                  <a:solidFill>
                    <a:srgbClr val="00FFEE"/>
                  </a:solidFill>
                </a:uFill>
              </a:rPr>
              <a:t>honest </a:t>
            </a:r>
            <a:r>
              <a:rPr lang="en-US" sz="3600" dirty="0">
                <a:solidFill>
                  <a:srgbClr val="00FFEE"/>
                </a:solidFill>
              </a:rPr>
              <a:t>and selfish.”</a:t>
            </a:r>
            <a:r>
              <a:rPr lang="en-US" sz="2400" dirty="0">
                <a:solidFill>
                  <a:srgbClr val="00FFEE"/>
                </a:solidFill>
              </a:rPr>
              <a:t>(p.21)</a:t>
            </a:r>
            <a:endParaRPr lang="en-US" sz="3600" dirty="0">
              <a:solidFill>
                <a:srgbClr val="00FFEE"/>
              </a:solidFill>
            </a:endParaRPr>
          </a:p>
          <a:p>
            <a:r>
              <a:rPr lang="en-US" sz="3600" i="1" dirty="0"/>
              <a:t>The best test for honesty is truthfulness.</a:t>
            </a:r>
            <a:r>
              <a:rPr lang="en-US" sz="900" dirty="0">
                <a:solidFill>
                  <a:srgbClr val="00FFEE"/>
                </a:solidFill>
              </a:rPr>
              <a:t> </a:t>
            </a:r>
            <a:r>
              <a:rPr lang="en-US" sz="3600" i="1" dirty="0"/>
              <a:t>How often have we lied to ourselves? Just because I “believe” a lie, that does not mean it’s not lying. </a:t>
            </a:r>
            <a:r>
              <a:rPr lang="en-US" sz="3600" i="1" u="sng" dirty="0"/>
              <a:t>Is it true, or not</a:t>
            </a:r>
            <a:r>
              <a:rPr lang="en-US" sz="3600" i="1" dirty="0"/>
              <a:t>?</a:t>
            </a:r>
          </a:p>
          <a:p>
            <a:pPr marL="0" indent="0">
              <a:buNone/>
            </a:pPr>
            <a:endParaRPr lang="en-US" sz="1200" i="1" dirty="0"/>
          </a:p>
          <a:p>
            <a:pPr marL="0" indent="0" algn="ctr">
              <a:buNone/>
            </a:pPr>
            <a:r>
              <a:rPr lang="en-US" sz="3600" b="1" i="1" u="sng" dirty="0">
                <a:solidFill>
                  <a:srgbClr val="FFC000"/>
                </a:solidFill>
              </a:rPr>
              <a:t>IF IT’S NOT TRUE, IT’S A LIE</a:t>
            </a:r>
          </a:p>
        </p:txBody>
      </p:sp>
      <p:sp>
        <p:nvSpPr>
          <p:cNvPr id="4" name="Rectangle 3">
            <a:extLst>
              <a:ext uri="{FF2B5EF4-FFF2-40B4-BE49-F238E27FC236}">
                <a16:creationId xmlns:a16="http://schemas.microsoft.com/office/drawing/2014/main" id="{46B823A9-B4F0-3F41-8513-77242FD1D8AF}"/>
              </a:ext>
            </a:extLst>
          </p:cNvPr>
          <p:cNvSpPr/>
          <p:nvPr/>
        </p:nvSpPr>
        <p:spPr bwMode="auto">
          <a:xfrm>
            <a:off x="228600" y="228600"/>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225757776"/>
      </p:ext>
    </p:extLst>
  </p:cSld>
  <p:clrMapOvr>
    <a:overrideClrMapping bg1="dk1" tx1="lt1" bg2="dk2" tx2="lt2" accent1="accent1" accent2="accent2" accent3="accent3" accent4="accent4" accent5="accent5" accent6="accent6" hlink="hlink" folHlink="folHlink"/>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thCA8CGK6H.jpg"/>
          <p:cNvPicPr>
            <a:picLocks noChangeAspect="1"/>
          </p:cNvPicPr>
          <p:nvPr/>
        </p:nvPicPr>
        <p:blipFill>
          <a:blip r:embed="rId2" cstate="print"/>
          <a:stretch>
            <a:fillRect/>
          </a:stretch>
        </p:blipFill>
        <p:spPr>
          <a:xfrm>
            <a:off x="5039139" y="2366464"/>
            <a:ext cx="2142777" cy="1931933"/>
          </a:xfrm>
          <a:prstGeom prst="rect">
            <a:avLst/>
          </a:prstGeom>
        </p:spPr>
      </p:pic>
      <p:sp>
        <p:nvSpPr>
          <p:cNvPr id="2" name="Title 1"/>
          <p:cNvSpPr>
            <a:spLocks noGrp="1"/>
          </p:cNvSpPr>
          <p:nvPr>
            <p:ph type="title"/>
          </p:nvPr>
        </p:nvSpPr>
        <p:spPr>
          <a:xfrm>
            <a:off x="228600" y="749245"/>
            <a:ext cx="8686800" cy="1329595"/>
          </a:xfrm>
        </p:spPr>
        <p:txBody>
          <a:bodyPr/>
          <a:lstStyle/>
          <a:p>
            <a:pPr algn="ctr"/>
            <a:r>
              <a:rPr lang="en-US" b="1" dirty="0">
                <a:solidFill>
                  <a:schemeClr val="accent3">
                    <a:lumMod val="50000"/>
                  </a:schemeClr>
                </a:solidFill>
              </a:rPr>
              <a:t>What does “</a:t>
            </a:r>
            <a:r>
              <a:rPr lang="en-US" b="1" dirty="0">
                <a:solidFill>
                  <a:schemeClr val="bg1"/>
                </a:solidFill>
              </a:rPr>
              <a:t>Rigorous Honesty</a:t>
            </a:r>
            <a:r>
              <a:rPr lang="en-US" b="1" dirty="0">
                <a:solidFill>
                  <a:schemeClr val="accent3">
                    <a:lumMod val="50000"/>
                  </a:schemeClr>
                </a:solidFill>
              </a:rPr>
              <a:t>”</a:t>
            </a:r>
            <a:br>
              <a:rPr lang="en-US" b="1" dirty="0">
                <a:solidFill>
                  <a:schemeClr val="accent3">
                    <a:lumMod val="50000"/>
                  </a:schemeClr>
                </a:solidFill>
              </a:rPr>
            </a:br>
            <a:r>
              <a:rPr lang="en-US" b="1" dirty="0">
                <a:solidFill>
                  <a:schemeClr val="accent3">
                    <a:lumMod val="50000"/>
                  </a:schemeClr>
                </a:solidFill>
              </a:rPr>
              <a:t>look like to you?</a:t>
            </a:r>
          </a:p>
        </p:txBody>
      </p:sp>
      <p:sp>
        <p:nvSpPr>
          <p:cNvPr id="5" name="Title 1"/>
          <p:cNvSpPr txBox="1">
            <a:spLocks/>
          </p:cNvSpPr>
          <p:nvPr/>
        </p:nvSpPr>
        <p:spPr>
          <a:xfrm>
            <a:off x="281353" y="4541361"/>
            <a:ext cx="8634047" cy="13295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b="1" i="1" dirty="0">
                <a:solidFill>
                  <a:srgbClr val="060C80"/>
                </a:solidFill>
                <a:uFill>
                  <a:solidFill>
                    <a:srgbClr val="FFC000"/>
                  </a:solidFill>
                </a:uFill>
              </a:rPr>
              <a:t>Will you </a:t>
            </a:r>
            <a:r>
              <a:rPr lang="en-US" b="1" i="1" dirty="0">
                <a:solidFill>
                  <a:srgbClr val="9733FF"/>
                </a:solidFill>
                <a:uFill>
                  <a:solidFill>
                    <a:srgbClr val="FFC000"/>
                  </a:solidFill>
                </a:uFill>
              </a:rPr>
              <a:t>honestly</a:t>
            </a:r>
            <a:r>
              <a:rPr lang="en-US" b="1" i="1" dirty="0">
                <a:solidFill>
                  <a:srgbClr val="060C80"/>
                </a:solidFill>
                <a:uFill>
                  <a:solidFill>
                    <a:srgbClr val="FFC000"/>
                  </a:solidFill>
                </a:uFill>
              </a:rPr>
              <a:t> try looking</a:t>
            </a:r>
          </a:p>
          <a:p>
            <a:pPr algn="ctr"/>
            <a:r>
              <a:rPr lang="en-US" b="1" i="1" dirty="0">
                <a:solidFill>
                  <a:srgbClr val="060C80"/>
                </a:solidFill>
                <a:uFill>
                  <a:solidFill>
                    <a:srgbClr val="FFC000"/>
                  </a:solidFill>
                </a:uFill>
              </a:rPr>
              <a:t>at it another way?</a:t>
            </a:r>
            <a:endParaRPr lang="en-US" b="1" dirty="0">
              <a:solidFill>
                <a:srgbClr val="060C80"/>
              </a:solidFill>
            </a:endParaRPr>
          </a:p>
        </p:txBody>
      </p:sp>
      <p:cxnSp>
        <p:nvCxnSpPr>
          <p:cNvPr id="7" name="Straight Connector 6">
            <a:extLst>
              <a:ext uri="{FF2B5EF4-FFF2-40B4-BE49-F238E27FC236}">
                <a16:creationId xmlns:a16="http://schemas.microsoft.com/office/drawing/2014/main" id="{B3AEC028-5339-F246-8D51-8CC1A0CEC16D}"/>
              </a:ext>
            </a:extLst>
          </p:cNvPr>
          <p:cNvCxnSpPr/>
          <p:nvPr/>
        </p:nvCxnSpPr>
        <p:spPr>
          <a:xfrm>
            <a:off x="228600" y="184683"/>
            <a:ext cx="0" cy="617220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A3C62FB-9B98-E649-B793-1E26E6CB7550}"/>
              </a:ext>
            </a:extLst>
          </p:cNvPr>
          <p:cNvCxnSpPr/>
          <p:nvPr/>
        </p:nvCxnSpPr>
        <p:spPr>
          <a:xfrm>
            <a:off x="8915400" y="184683"/>
            <a:ext cx="0" cy="61722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FBF97C9-EB27-B149-A660-1AEAD0AEBFC0}"/>
              </a:ext>
            </a:extLst>
          </p:cNvPr>
          <p:cNvCxnSpPr/>
          <p:nvPr/>
        </p:nvCxnSpPr>
        <p:spPr>
          <a:xfrm>
            <a:off x="228600" y="6356883"/>
            <a:ext cx="868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B49F49-C6B1-5748-B586-C60E75F0A9ED}"/>
              </a:ext>
            </a:extLst>
          </p:cNvPr>
          <p:cNvCxnSpPr/>
          <p:nvPr/>
        </p:nvCxnSpPr>
        <p:spPr>
          <a:xfrm>
            <a:off x="228600" y="184683"/>
            <a:ext cx="868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thCA8CGK6H.jpg">
            <a:extLst>
              <a:ext uri="{FF2B5EF4-FFF2-40B4-BE49-F238E27FC236}">
                <a16:creationId xmlns:a16="http://schemas.microsoft.com/office/drawing/2014/main" id="{5C282475-0227-8C43-8A46-9F58286A5208}"/>
              </a:ext>
            </a:extLst>
          </p:cNvPr>
          <p:cNvPicPr>
            <a:picLocks noChangeAspect="1"/>
          </p:cNvPicPr>
          <p:nvPr/>
        </p:nvPicPr>
        <p:blipFill>
          <a:blip r:embed="rId2" cstate="print"/>
          <a:stretch>
            <a:fillRect/>
          </a:stretch>
        </p:blipFill>
        <p:spPr>
          <a:xfrm>
            <a:off x="1824974" y="2366464"/>
            <a:ext cx="2142777" cy="1931933"/>
          </a:xfrm>
          <a:prstGeom prst="rect">
            <a:avLst/>
          </a:prstGeom>
        </p:spPr>
      </p:pic>
      <p:pic>
        <p:nvPicPr>
          <p:cNvPr id="13" name="Picture 12" descr="thCA8CGK6H.jpg">
            <a:extLst>
              <a:ext uri="{FF2B5EF4-FFF2-40B4-BE49-F238E27FC236}">
                <a16:creationId xmlns:a16="http://schemas.microsoft.com/office/drawing/2014/main" id="{EBB1CAC0-FFDD-2849-A6D8-E543C51CC8DB}"/>
              </a:ext>
            </a:extLst>
          </p:cNvPr>
          <p:cNvPicPr>
            <a:picLocks noChangeAspect="1"/>
          </p:cNvPicPr>
          <p:nvPr/>
        </p:nvPicPr>
        <p:blipFill>
          <a:blip r:embed="rId3" cstate="print"/>
          <a:stretch>
            <a:fillRect/>
          </a:stretch>
        </p:blipFill>
        <p:spPr>
          <a:xfrm>
            <a:off x="1842559" y="2442664"/>
            <a:ext cx="2173128" cy="1855733"/>
          </a:xfrm>
          <a:prstGeom prst="rect">
            <a:avLst/>
          </a:prstGeom>
        </p:spPr>
      </p:pic>
    </p:spTree>
    <p:extLst>
      <p:ext uri="{BB962C8B-B14F-4D97-AF65-F5344CB8AC3E}">
        <p14:creationId xmlns:p14="http://schemas.microsoft.com/office/powerpoint/2010/main" val="376163573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thCA8CGK6H.jpg"/>
          <p:cNvPicPr>
            <a:picLocks noChangeAspect="1"/>
          </p:cNvPicPr>
          <p:nvPr/>
        </p:nvPicPr>
        <p:blipFill>
          <a:blip r:embed="rId3" cstate="print"/>
          <a:stretch>
            <a:fillRect/>
          </a:stretch>
        </p:blipFill>
        <p:spPr>
          <a:xfrm>
            <a:off x="2468880" y="1371600"/>
            <a:ext cx="4212905" cy="3798366"/>
          </a:xfrm>
          <a:prstGeom prst="rect">
            <a:avLst/>
          </a:prstGeom>
        </p:spPr>
      </p:pic>
      <p:sp>
        <p:nvSpPr>
          <p:cNvPr id="2" name="Title 1"/>
          <p:cNvSpPr>
            <a:spLocks noGrp="1"/>
          </p:cNvSpPr>
          <p:nvPr>
            <p:ph type="title"/>
          </p:nvPr>
        </p:nvSpPr>
        <p:spPr>
          <a:xfrm>
            <a:off x="0" y="706803"/>
            <a:ext cx="9144000" cy="664797"/>
          </a:xfrm>
        </p:spPr>
        <p:txBody>
          <a:bodyPr/>
          <a:lstStyle/>
          <a:p>
            <a:pPr algn="ctr"/>
            <a:r>
              <a:rPr lang="en-US" b="1" dirty="0">
                <a:solidFill>
                  <a:schemeClr val="accent3">
                    <a:lumMod val="50000"/>
                  </a:schemeClr>
                </a:solidFill>
              </a:rPr>
              <a:t>Is this “</a:t>
            </a:r>
            <a:r>
              <a:rPr lang="en-US" b="1" dirty="0">
                <a:solidFill>
                  <a:schemeClr val="bg1"/>
                </a:solidFill>
              </a:rPr>
              <a:t>Rigorous Honesty</a:t>
            </a:r>
            <a:r>
              <a:rPr lang="en-US" b="1" dirty="0">
                <a:solidFill>
                  <a:schemeClr val="accent3">
                    <a:lumMod val="50000"/>
                  </a:schemeClr>
                </a:solidFill>
              </a:rPr>
              <a:t>”?</a:t>
            </a:r>
          </a:p>
        </p:txBody>
      </p:sp>
      <p:sp>
        <p:nvSpPr>
          <p:cNvPr id="5" name="Title 1"/>
          <p:cNvSpPr txBox="1">
            <a:spLocks/>
          </p:cNvSpPr>
          <p:nvPr/>
        </p:nvSpPr>
        <p:spPr>
          <a:xfrm>
            <a:off x="0" y="5169966"/>
            <a:ext cx="9231415"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b="1" i="1" dirty="0">
                <a:solidFill>
                  <a:srgbClr val="060C80"/>
                </a:solidFill>
                <a:uFill>
                  <a:solidFill>
                    <a:srgbClr val="FFC000"/>
                  </a:solidFill>
                </a:uFill>
              </a:rPr>
              <a:t>I’m being </a:t>
            </a:r>
            <a:r>
              <a:rPr lang="en-US" b="1" i="1" dirty="0">
                <a:solidFill>
                  <a:srgbClr val="9733FF"/>
                </a:solidFill>
                <a:uFill>
                  <a:solidFill>
                    <a:srgbClr val="FFC000"/>
                  </a:solidFill>
                </a:uFill>
              </a:rPr>
              <a:t>Honest</a:t>
            </a:r>
            <a:r>
              <a:rPr lang="en-US" b="1" i="1" dirty="0">
                <a:solidFill>
                  <a:srgbClr val="060C80"/>
                </a:solidFill>
                <a:uFill>
                  <a:solidFill>
                    <a:srgbClr val="FFC000"/>
                  </a:solidFill>
                </a:uFill>
              </a:rPr>
              <a:t> if I believe it!</a:t>
            </a:r>
            <a:endParaRPr lang="en-US" b="1" dirty="0">
              <a:solidFill>
                <a:srgbClr val="060C80"/>
              </a:solidFill>
            </a:endParaRPr>
          </a:p>
        </p:txBody>
      </p:sp>
      <p:cxnSp>
        <p:nvCxnSpPr>
          <p:cNvPr id="7" name="Straight Connector 6">
            <a:extLst>
              <a:ext uri="{FF2B5EF4-FFF2-40B4-BE49-F238E27FC236}">
                <a16:creationId xmlns:a16="http://schemas.microsoft.com/office/drawing/2014/main" id="{B3AEC028-5339-F246-8D51-8CC1A0CEC16D}"/>
              </a:ext>
            </a:extLst>
          </p:cNvPr>
          <p:cNvCxnSpPr/>
          <p:nvPr/>
        </p:nvCxnSpPr>
        <p:spPr>
          <a:xfrm>
            <a:off x="228600" y="184683"/>
            <a:ext cx="0" cy="617220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A3C62FB-9B98-E649-B793-1E26E6CB7550}"/>
              </a:ext>
            </a:extLst>
          </p:cNvPr>
          <p:cNvCxnSpPr/>
          <p:nvPr/>
        </p:nvCxnSpPr>
        <p:spPr>
          <a:xfrm>
            <a:off x="8915400" y="184683"/>
            <a:ext cx="0" cy="61722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FBF97C9-EB27-B149-A660-1AEAD0AEBFC0}"/>
              </a:ext>
            </a:extLst>
          </p:cNvPr>
          <p:cNvCxnSpPr/>
          <p:nvPr/>
        </p:nvCxnSpPr>
        <p:spPr>
          <a:xfrm>
            <a:off x="228600" y="6356883"/>
            <a:ext cx="868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B49F49-C6B1-5748-B586-C60E75F0A9ED}"/>
              </a:ext>
            </a:extLst>
          </p:cNvPr>
          <p:cNvCxnSpPr/>
          <p:nvPr/>
        </p:nvCxnSpPr>
        <p:spPr>
          <a:xfrm>
            <a:off x="228600" y="184683"/>
            <a:ext cx="868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578854"/>
      </p:ext>
    </p:extLst>
  </p:cSld>
  <p:clrMapOvr>
    <a:overrideClrMapping bg1="dk1" tx1="lt1" bg2="dk2" tx2="lt2" accent1="accent1" accent2="accent2" accent3="accent3" accent4="accent4" accent5="accent5" accent6="accent6" hlink="hlink" folHlink="folHlink"/>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thCA8CGK6H.jpg"/>
          <p:cNvPicPr>
            <a:picLocks noChangeAspect="1"/>
          </p:cNvPicPr>
          <p:nvPr/>
        </p:nvPicPr>
        <p:blipFill>
          <a:blip r:embed="rId3" cstate="print"/>
          <a:stretch>
            <a:fillRect/>
          </a:stretch>
        </p:blipFill>
        <p:spPr>
          <a:xfrm>
            <a:off x="2426418" y="1263524"/>
            <a:ext cx="4212905" cy="3798366"/>
          </a:xfrm>
          <a:prstGeom prst="rect">
            <a:avLst/>
          </a:prstGeom>
        </p:spPr>
      </p:pic>
      <p:sp>
        <p:nvSpPr>
          <p:cNvPr id="2" name="Title 1"/>
          <p:cNvSpPr>
            <a:spLocks noGrp="1"/>
          </p:cNvSpPr>
          <p:nvPr>
            <p:ph type="title"/>
          </p:nvPr>
        </p:nvSpPr>
        <p:spPr>
          <a:xfrm>
            <a:off x="0" y="706803"/>
            <a:ext cx="9144000" cy="664797"/>
          </a:xfrm>
        </p:spPr>
        <p:txBody>
          <a:bodyPr/>
          <a:lstStyle/>
          <a:p>
            <a:pPr algn="ctr"/>
            <a:r>
              <a:rPr lang="en-US" b="1" dirty="0">
                <a:solidFill>
                  <a:schemeClr val="accent3">
                    <a:lumMod val="50000"/>
                  </a:schemeClr>
                </a:solidFill>
              </a:rPr>
              <a:t>Is this “</a:t>
            </a:r>
            <a:r>
              <a:rPr lang="en-US" b="1" dirty="0">
                <a:solidFill>
                  <a:schemeClr val="bg1"/>
                </a:solidFill>
              </a:rPr>
              <a:t>Rigorous Honesty</a:t>
            </a:r>
            <a:r>
              <a:rPr lang="en-US" b="1" dirty="0">
                <a:solidFill>
                  <a:schemeClr val="accent3">
                    <a:lumMod val="50000"/>
                  </a:schemeClr>
                </a:solidFill>
              </a:rPr>
              <a:t>”?</a:t>
            </a:r>
          </a:p>
        </p:txBody>
      </p:sp>
      <p:sp>
        <p:nvSpPr>
          <p:cNvPr id="5" name="Title 1"/>
          <p:cNvSpPr txBox="1">
            <a:spLocks/>
          </p:cNvSpPr>
          <p:nvPr/>
        </p:nvSpPr>
        <p:spPr>
          <a:xfrm>
            <a:off x="0" y="5169966"/>
            <a:ext cx="9231415"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b="1" i="1" dirty="0">
                <a:solidFill>
                  <a:srgbClr val="060C80"/>
                </a:solidFill>
                <a:uFill>
                  <a:solidFill>
                    <a:srgbClr val="FFC000"/>
                  </a:solidFill>
                </a:uFill>
              </a:rPr>
              <a:t>I’m being </a:t>
            </a:r>
            <a:r>
              <a:rPr lang="en-US" b="1" i="1" dirty="0">
                <a:solidFill>
                  <a:srgbClr val="9733FF"/>
                </a:solidFill>
                <a:uFill>
                  <a:solidFill>
                    <a:srgbClr val="FFC000"/>
                  </a:solidFill>
                </a:uFill>
              </a:rPr>
              <a:t>Honest</a:t>
            </a:r>
            <a:r>
              <a:rPr lang="en-US" b="1" i="1" dirty="0">
                <a:solidFill>
                  <a:srgbClr val="060C80"/>
                </a:solidFill>
                <a:uFill>
                  <a:solidFill>
                    <a:srgbClr val="FFC000"/>
                  </a:solidFill>
                </a:uFill>
              </a:rPr>
              <a:t> if it’s actually true!</a:t>
            </a:r>
            <a:endParaRPr lang="en-US" b="1" dirty="0">
              <a:solidFill>
                <a:srgbClr val="060C80"/>
              </a:solidFill>
            </a:endParaRPr>
          </a:p>
        </p:txBody>
      </p:sp>
      <p:cxnSp>
        <p:nvCxnSpPr>
          <p:cNvPr id="7" name="Straight Connector 6">
            <a:extLst>
              <a:ext uri="{FF2B5EF4-FFF2-40B4-BE49-F238E27FC236}">
                <a16:creationId xmlns:a16="http://schemas.microsoft.com/office/drawing/2014/main" id="{B3AEC028-5339-F246-8D51-8CC1A0CEC16D}"/>
              </a:ext>
            </a:extLst>
          </p:cNvPr>
          <p:cNvCxnSpPr/>
          <p:nvPr/>
        </p:nvCxnSpPr>
        <p:spPr>
          <a:xfrm>
            <a:off x="228600" y="184683"/>
            <a:ext cx="0" cy="617220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A3C62FB-9B98-E649-B793-1E26E6CB7550}"/>
              </a:ext>
            </a:extLst>
          </p:cNvPr>
          <p:cNvCxnSpPr/>
          <p:nvPr/>
        </p:nvCxnSpPr>
        <p:spPr>
          <a:xfrm>
            <a:off x="8915400" y="184683"/>
            <a:ext cx="0" cy="61722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FBF97C9-EB27-B149-A660-1AEAD0AEBFC0}"/>
              </a:ext>
            </a:extLst>
          </p:cNvPr>
          <p:cNvCxnSpPr/>
          <p:nvPr/>
        </p:nvCxnSpPr>
        <p:spPr>
          <a:xfrm>
            <a:off x="228600" y="6356883"/>
            <a:ext cx="868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B49F49-C6B1-5748-B586-C60E75F0A9ED}"/>
              </a:ext>
            </a:extLst>
          </p:cNvPr>
          <p:cNvCxnSpPr/>
          <p:nvPr/>
        </p:nvCxnSpPr>
        <p:spPr>
          <a:xfrm>
            <a:off x="228600" y="184683"/>
            <a:ext cx="868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thCA8CGK6H.jpg">
            <a:extLst>
              <a:ext uri="{FF2B5EF4-FFF2-40B4-BE49-F238E27FC236}">
                <a16:creationId xmlns:a16="http://schemas.microsoft.com/office/drawing/2014/main" id="{5D30C8A1-FB27-944F-9C3E-FC7911E98640}"/>
              </a:ext>
            </a:extLst>
          </p:cNvPr>
          <p:cNvPicPr>
            <a:picLocks noChangeAspect="1"/>
          </p:cNvPicPr>
          <p:nvPr/>
        </p:nvPicPr>
        <p:blipFill>
          <a:blip r:embed="rId4" cstate="print"/>
          <a:stretch>
            <a:fillRect/>
          </a:stretch>
        </p:blipFill>
        <p:spPr>
          <a:xfrm>
            <a:off x="2520236" y="1462933"/>
            <a:ext cx="4103528" cy="3632176"/>
          </a:xfrm>
          <a:prstGeom prst="rect">
            <a:avLst/>
          </a:prstGeom>
        </p:spPr>
      </p:pic>
    </p:spTree>
    <p:extLst>
      <p:ext uri="{BB962C8B-B14F-4D97-AF65-F5344CB8AC3E}">
        <p14:creationId xmlns:p14="http://schemas.microsoft.com/office/powerpoint/2010/main" val="3970568010"/>
      </p:ext>
    </p:extLst>
  </p:cSld>
  <p:clrMapOvr>
    <a:overrideClrMapping bg1="dk1" tx1="lt1" bg2="dk2" tx2="lt2" accent1="accent1" accent2="accent2" accent3="accent3" accent4="accent4" accent5="accent5" accent6="accent6" hlink="hlink" folHlink="folHlink"/>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625061"/>
      </p:ext>
    </p:extLst>
  </p:cSld>
  <p:clrMapOvr>
    <a:overrideClrMapping bg1="dk1" tx1="lt1" bg2="dk2" tx2="lt2" accent1="accent1" accent2="accent2" accent3="accent3" accent4="accent4" accent5="accent5" accent6="accent6" hlink="hlink" folHlink="folHlink"/>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CC1A-6036-F840-83A7-5A3B4EF98C6A}"/>
              </a:ext>
            </a:extLst>
          </p:cNvPr>
          <p:cNvSpPr>
            <a:spLocks noGrp="1"/>
          </p:cNvSpPr>
          <p:nvPr>
            <p:ph type="title"/>
          </p:nvPr>
        </p:nvSpPr>
        <p:spPr/>
        <p:txBody>
          <a:bodyPr/>
          <a:lstStyle/>
          <a:p>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BB Key Word: “</a:t>
            </a:r>
            <a:r>
              <a:rPr lang="en-US" b="1" i="1" dirty="0">
                <a:solidFill>
                  <a:srgbClr val="B54CE8"/>
                </a:solidFill>
              </a:rPr>
              <a:t>HONESTY</a:t>
            </a:r>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a:t>
            </a:r>
            <a:endPar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latin typeface="+mn-lt"/>
            </a:endParaRPr>
          </a:p>
        </p:txBody>
      </p:sp>
      <p:sp>
        <p:nvSpPr>
          <p:cNvPr id="3" name="Text Placeholder 2">
            <a:extLst>
              <a:ext uri="{FF2B5EF4-FFF2-40B4-BE49-F238E27FC236}">
                <a16:creationId xmlns:a16="http://schemas.microsoft.com/office/drawing/2014/main" id="{EFA6BEF1-248B-014C-B7E5-B30D0A5EC79C}"/>
              </a:ext>
            </a:extLst>
          </p:cNvPr>
          <p:cNvSpPr>
            <a:spLocks noGrp="1"/>
          </p:cNvSpPr>
          <p:nvPr>
            <p:ph type="body" sz="quarter" idx="10"/>
          </p:nvPr>
        </p:nvSpPr>
        <p:spPr>
          <a:xfrm>
            <a:off x="381000" y="990600"/>
            <a:ext cx="8382000" cy="5521512"/>
          </a:xfrm>
        </p:spPr>
        <p:txBody>
          <a:bodyPr/>
          <a:lstStyle/>
          <a:p>
            <a:r>
              <a:rPr lang="en-US" sz="3600" i="1" dirty="0"/>
              <a:t>The best test for “</a:t>
            </a:r>
            <a:r>
              <a:rPr lang="en-US" sz="3600" i="1" dirty="0">
                <a:solidFill>
                  <a:srgbClr val="B54CE8"/>
                </a:solidFill>
                <a:uFill>
                  <a:solidFill>
                    <a:srgbClr val="00FFEE"/>
                  </a:solidFill>
                </a:uFill>
              </a:rPr>
              <a:t>rigorous</a:t>
            </a:r>
            <a:r>
              <a:rPr lang="en-US" sz="3600" b="1" i="1" dirty="0">
                <a:solidFill>
                  <a:srgbClr val="B54CE8"/>
                </a:solidFill>
                <a:uFill>
                  <a:solidFill>
                    <a:srgbClr val="00FFEE"/>
                  </a:solidFill>
                </a:uFill>
              </a:rPr>
              <a:t> honesty</a:t>
            </a:r>
            <a:r>
              <a:rPr lang="en-US" sz="3600" i="1" dirty="0"/>
              <a:t>” is “</a:t>
            </a:r>
            <a:r>
              <a:rPr lang="en-US" sz="3600" b="1" i="1" dirty="0">
                <a:solidFill>
                  <a:srgbClr val="B54CE8"/>
                </a:solidFill>
                <a:uFill>
                  <a:solidFill>
                    <a:srgbClr val="00FFEE"/>
                  </a:solidFill>
                </a:uFill>
              </a:rPr>
              <a:t>truthfulness</a:t>
            </a:r>
            <a:r>
              <a:rPr lang="en-US" sz="3600" i="1" dirty="0"/>
              <a:t>”.  Does it match </a:t>
            </a:r>
            <a:r>
              <a:rPr lang="en-US" sz="3600" b="1" i="1" dirty="0">
                <a:solidFill>
                  <a:srgbClr val="B54CE8"/>
                </a:solidFill>
                <a:uFill>
                  <a:solidFill>
                    <a:srgbClr val="00FFEE"/>
                  </a:solidFill>
                </a:uFill>
              </a:rPr>
              <a:t>reality</a:t>
            </a:r>
            <a:r>
              <a:rPr lang="en-US" sz="3600" i="1" dirty="0"/>
              <a:t> or is it make-believe?  Is it </a:t>
            </a:r>
            <a:r>
              <a:rPr lang="en-US" sz="3600" b="1" i="1" dirty="0">
                <a:solidFill>
                  <a:srgbClr val="B54CE8"/>
                </a:solidFill>
                <a:uFill>
                  <a:solidFill>
                    <a:srgbClr val="00FFEE"/>
                  </a:solidFill>
                </a:uFill>
              </a:rPr>
              <a:t>fact</a:t>
            </a:r>
            <a:r>
              <a:rPr lang="en-US" sz="3600" i="1" dirty="0"/>
              <a:t> or is it fiction?  Is it actually </a:t>
            </a:r>
            <a:r>
              <a:rPr lang="en-US" sz="3600" b="1" i="1" dirty="0">
                <a:solidFill>
                  <a:srgbClr val="B54CE8"/>
                </a:solidFill>
                <a:uFill>
                  <a:solidFill>
                    <a:srgbClr val="00FFEE"/>
                  </a:solidFill>
                </a:uFill>
              </a:rPr>
              <a:t>true</a:t>
            </a:r>
            <a:r>
              <a:rPr lang="en-US" sz="3600" i="1" dirty="0"/>
              <a:t> or false? </a:t>
            </a:r>
          </a:p>
          <a:p>
            <a:r>
              <a:rPr lang="en-US" sz="3600" dirty="0">
                <a:solidFill>
                  <a:srgbClr val="00FFEE"/>
                </a:solidFill>
              </a:rPr>
              <a:t>“</a:t>
            </a:r>
            <a:r>
              <a:rPr lang="en-US" sz="3600" u="sng" dirty="0">
                <a:solidFill>
                  <a:srgbClr val="00FFEE"/>
                </a:solidFill>
              </a:rPr>
              <a:t>they cannot after a time differentiate the</a:t>
            </a:r>
            <a:r>
              <a:rPr lang="en-US" sz="3600" u="sng" dirty="0"/>
              <a:t> </a:t>
            </a:r>
            <a:r>
              <a:rPr lang="en-US" sz="3600" b="1" u="sng" dirty="0">
                <a:solidFill>
                  <a:srgbClr val="B54CE8"/>
                </a:solidFill>
                <a:uFill>
                  <a:solidFill>
                    <a:srgbClr val="00FFEE"/>
                  </a:solidFill>
                </a:uFill>
              </a:rPr>
              <a:t>true</a:t>
            </a:r>
            <a:r>
              <a:rPr lang="en-US" sz="3600" u="sng" dirty="0"/>
              <a:t> </a:t>
            </a:r>
            <a:r>
              <a:rPr lang="en-US" sz="3600" u="sng" dirty="0">
                <a:solidFill>
                  <a:srgbClr val="00FFEE"/>
                </a:solidFill>
              </a:rPr>
              <a:t>from the false</a:t>
            </a:r>
            <a:r>
              <a:rPr lang="en-US" sz="3600" dirty="0">
                <a:solidFill>
                  <a:srgbClr val="00FFEE"/>
                </a:solidFill>
              </a:rPr>
              <a:t>.”</a:t>
            </a:r>
            <a:r>
              <a:rPr lang="en-US" sz="2400" dirty="0">
                <a:solidFill>
                  <a:srgbClr val="00FFEE"/>
                </a:solidFill>
              </a:rPr>
              <a:t>(</a:t>
            </a:r>
            <a:r>
              <a:rPr lang="en-US" sz="2400" dirty="0" err="1">
                <a:solidFill>
                  <a:srgbClr val="00FFEE"/>
                </a:solidFill>
              </a:rPr>
              <a:t>p.xxvi</a:t>
            </a:r>
            <a:r>
              <a:rPr lang="en-US" sz="2400" dirty="0">
                <a:solidFill>
                  <a:srgbClr val="00FFEE"/>
                </a:solidFill>
              </a:rPr>
              <a:t>)</a:t>
            </a:r>
          </a:p>
          <a:p>
            <a:r>
              <a:rPr lang="en-US" sz="3600" i="1" dirty="0"/>
              <a:t>Example: If I said I’d be there at 8</a:t>
            </a:r>
            <a:r>
              <a:rPr lang="en-US" sz="3600" i="1" dirty="0">
                <a:sym typeface="Wingdings" pitchFamily="2" charset="2"/>
              </a:rPr>
              <a:t>am, was it </a:t>
            </a:r>
            <a:r>
              <a:rPr lang="en-US" sz="3600" b="1" i="1" dirty="0">
                <a:solidFill>
                  <a:srgbClr val="B54CE8"/>
                </a:solidFill>
                <a:uFill>
                  <a:solidFill>
                    <a:srgbClr val="00FFEE"/>
                  </a:solidFill>
                </a:uFill>
                <a:sym typeface="Wingdings" pitchFamily="2" charset="2"/>
              </a:rPr>
              <a:t>true</a:t>
            </a:r>
            <a:r>
              <a:rPr lang="en-US" sz="3600" i="1" dirty="0">
                <a:sym typeface="Wingdings" pitchFamily="2" charset="2"/>
              </a:rPr>
              <a:t> or not?  If not, then I lied! Excuses don’t change a lie into </a:t>
            </a:r>
            <a:r>
              <a:rPr lang="en-US" sz="3600" b="1" i="1" dirty="0">
                <a:solidFill>
                  <a:srgbClr val="B54CE8"/>
                </a:solidFill>
                <a:uFill>
                  <a:solidFill>
                    <a:srgbClr val="00FFEE"/>
                  </a:solidFill>
                </a:uFill>
                <a:sym typeface="Wingdings" pitchFamily="2" charset="2"/>
              </a:rPr>
              <a:t>truth</a:t>
            </a:r>
            <a:r>
              <a:rPr lang="en-US" sz="3600" i="1" dirty="0">
                <a:sym typeface="Wingdings" pitchFamily="2" charset="2"/>
              </a:rPr>
              <a:t>.</a:t>
            </a:r>
          </a:p>
          <a:p>
            <a:pPr marL="0" indent="0">
              <a:buNone/>
            </a:pPr>
            <a:endParaRPr lang="en-US" sz="1200" i="1" dirty="0"/>
          </a:p>
          <a:p>
            <a:pPr marL="0" indent="0" algn="ctr">
              <a:buNone/>
            </a:pPr>
            <a:r>
              <a:rPr lang="en-US" sz="3600" b="1" i="1" u="sng" dirty="0">
                <a:solidFill>
                  <a:srgbClr val="FFC000"/>
                </a:solidFill>
              </a:rPr>
              <a:t>IF IT’S NOT TRUE, IT’S A LIE</a:t>
            </a:r>
          </a:p>
        </p:txBody>
      </p:sp>
      <p:sp>
        <p:nvSpPr>
          <p:cNvPr id="4" name="Rectangle 3">
            <a:extLst>
              <a:ext uri="{FF2B5EF4-FFF2-40B4-BE49-F238E27FC236}">
                <a16:creationId xmlns:a16="http://schemas.microsoft.com/office/drawing/2014/main" id="{46B823A9-B4F0-3F41-8513-77242FD1D8AF}"/>
              </a:ext>
            </a:extLst>
          </p:cNvPr>
          <p:cNvSpPr/>
          <p:nvPr/>
        </p:nvSpPr>
        <p:spPr bwMode="auto">
          <a:xfrm>
            <a:off x="228600" y="228600"/>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300774970"/>
      </p:ext>
    </p:extLst>
  </p:cSld>
  <p:clrMapOvr>
    <a:overrideClrMapping bg1="dk1" tx1="lt1" bg2="dk2" tx2="lt2" accent1="accent1" accent2="accent2" accent3="accent3" accent4="accent4" accent5="accent5" accent6="accent6" hlink="hlink" folHlink="folHlink"/>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43181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CC1A-6036-F840-83A7-5A3B4EF98C6A}"/>
              </a:ext>
            </a:extLst>
          </p:cNvPr>
          <p:cNvSpPr>
            <a:spLocks noGrp="1"/>
          </p:cNvSpPr>
          <p:nvPr>
            <p:ph type="title"/>
          </p:nvPr>
        </p:nvSpPr>
        <p:spPr/>
        <p:txBody>
          <a:bodyPr/>
          <a:lstStyle/>
          <a:p>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BB Key Word: “</a:t>
            </a:r>
            <a:r>
              <a:rPr lang="en-US" b="1" i="1" dirty="0">
                <a:solidFill>
                  <a:srgbClr val="B54CE8"/>
                </a:solidFill>
              </a:rPr>
              <a:t>HONESTY</a:t>
            </a:r>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a:t>
            </a:r>
            <a:endPar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latin typeface="+mn-lt"/>
            </a:endParaRPr>
          </a:p>
        </p:txBody>
      </p:sp>
      <p:sp>
        <p:nvSpPr>
          <p:cNvPr id="3" name="Text Placeholder 2">
            <a:extLst>
              <a:ext uri="{FF2B5EF4-FFF2-40B4-BE49-F238E27FC236}">
                <a16:creationId xmlns:a16="http://schemas.microsoft.com/office/drawing/2014/main" id="{EFA6BEF1-248B-014C-B7E5-B30D0A5EC79C}"/>
              </a:ext>
            </a:extLst>
          </p:cNvPr>
          <p:cNvSpPr>
            <a:spLocks noGrp="1"/>
          </p:cNvSpPr>
          <p:nvPr>
            <p:ph type="body" sz="quarter" idx="10"/>
          </p:nvPr>
        </p:nvSpPr>
        <p:spPr>
          <a:xfrm>
            <a:off x="381000" y="990600"/>
            <a:ext cx="8382000" cy="5416868"/>
          </a:xfrm>
        </p:spPr>
        <p:txBody>
          <a:bodyPr/>
          <a:lstStyle/>
          <a:p>
            <a:pPr>
              <a:spcBef>
                <a:spcPts val="0"/>
              </a:spcBef>
              <a:spcAft>
                <a:spcPts val="600"/>
              </a:spcAft>
            </a:pPr>
            <a:r>
              <a:rPr lang="en-US" sz="3600" dirty="0">
                <a:solidFill>
                  <a:srgbClr val="00FFEE"/>
                </a:solidFill>
              </a:rPr>
              <a:t>“RARELY HAVE we seen a person fail who has thoroughly followed our path. Those who do not recover are people who cannot or will not completely give them-selves to this simple program, usually men and women </a:t>
            </a:r>
            <a:r>
              <a:rPr lang="en-US" sz="3600" u="sng" dirty="0">
                <a:solidFill>
                  <a:srgbClr val="00FFEE"/>
                </a:solidFill>
              </a:rPr>
              <a:t>who are constitutionally incapable of being </a:t>
            </a:r>
            <a:r>
              <a:rPr lang="en-US" sz="3600" b="1" u="sng" dirty="0">
                <a:solidFill>
                  <a:srgbClr val="B54CE8"/>
                </a:solidFill>
                <a:uFill>
                  <a:solidFill>
                    <a:srgbClr val="00FFEE"/>
                  </a:solidFill>
                </a:uFill>
              </a:rPr>
              <a:t>honest</a:t>
            </a:r>
            <a:r>
              <a:rPr lang="en-US" sz="3600" u="sng" dirty="0">
                <a:solidFill>
                  <a:srgbClr val="00FFEE"/>
                </a:solidFill>
              </a:rPr>
              <a:t> with </a:t>
            </a:r>
            <a:r>
              <a:rPr lang="en-US" sz="3600" b="1" u="sng" dirty="0">
                <a:solidFill>
                  <a:srgbClr val="00FFEE"/>
                </a:solidFill>
              </a:rPr>
              <a:t>them-selves</a:t>
            </a:r>
            <a:r>
              <a:rPr lang="en-US" sz="3600" dirty="0">
                <a:solidFill>
                  <a:srgbClr val="00FFEE"/>
                </a:solidFill>
              </a:rPr>
              <a:t>.”</a:t>
            </a:r>
            <a:r>
              <a:rPr lang="en-US" sz="2400" dirty="0">
                <a:solidFill>
                  <a:srgbClr val="00FFEE"/>
                </a:solidFill>
              </a:rPr>
              <a:t>(p.58)</a:t>
            </a:r>
            <a:r>
              <a:rPr lang="en-US" sz="2000" dirty="0">
                <a:solidFill>
                  <a:srgbClr val="00FFEE"/>
                </a:solidFill>
              </a:rPr>
              <a:t>   </a:t>
            </a:r>
            <a:r>
              <a:rPr lang="en-US" sz="2800" i="1" dirty="0">
                <a:solidFill>
                  <a:srgbClr val="FFC000"/>
                </a:solidFill>
              </a:rPr>
              <a:t>(Continued)</a:t>
            </a:r>
          </a:p>
          <a:p>
            <a:pPr marL="0" indent="0">
              <a:spcBef>
                <a:spcPts val="0"/>
              </a:spcBef>
              <a:spcAft>
                <a:spcPts val="600"/>
              </a:spcAft>
              <a:buNone/>
            </a:pPr>
            <a:endParaRPr lang="en-US" sz="1200" i="1" dirty="0"/>
          </a:p>
          <a:p>
            <a:r>
              <a:rPr lang="en-US" sz="3600" i="1" dirty="0"/>
              <a:t>If a person was incapable of being </a:t>
            </a:r>
            <a:r>
              <a:rPr lang="en-US" sz="3600" b="1" i="1" dirty="0"/>
              <a:t>honest</a:t>
            </a:r>
            <a:r>
              <a:rPr lang="en-US" sz="3600" i="1" dirty="0"/>
              <a:t> with </a:t>
            </a:r>
            <a:r>
              <a:rPr lang="en-US" sz="3600" b="1" i="1" dirty="0"/>
              <a:t>themselves</a:t>
            </a:r>
            <a:r>
              <a:rPr lang="en-US" sz="3600" i="1" dirty="0"/>
              <a:t>, how would they know it?</a:t>
            </a:r>
            <a:endParaRPr lang="en-US" sz="3600" dirty="0">
              <a:solidFill>
                <a:srgbClr val="00FFEE"/>
              </a:solidFill>
            </a:endParaRPr>
          </a:p>
        </p:txBody>
      </p:sp>
      <p:sp>
        <p:nvSpPr>
          <p:cNvPr id="4" name="Rectangle 3">
            <a:extLst>
              <a:ext uri="{FF2B5EF4-FFF2-40B4-BE49-F238E27FC236}">
                <a16:creationId xmlns:a16="http://schemas.microsoft.com/office/drawing/2014/main" id="{46B823A9-B4F0-3F41-8513-77242FD1D8AF}"/>
              </a:ext>
            </a:extLst>
          </p:cNvPr>
          <p:cNvSpPr/>
          <p:nvPr/>
        </p:nvSpPr>
        <p:spPr bwMode="auto">
          <a:xfrm>
            <a:off x="228600" y="228600"/>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830375311"/>
      </p:ext>
    </p:extLst>
  </p:cSld>
  <p:clrMapOvr>
    <a:overrideClrMapping bg1="dk1" tx1="lt1" bg2="dk2" tx2="lt2" accent1="accent1" accent2="accent2" accent3="accent3" accent4="accent4" accent5="accent5" accent6="accent6" hlink="hlink" folHlink="folHlink"/>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CC1A-6036-F840-83A7-5A3B4EF98C6A}"/>
              </a:ext>
            </a:extLst>
          </p:cNvPr>
          <p:cNvSpPr>
            <a:spLocks noGrp="1"/>
          </p:cNvSpPr>
          <p:nvPr>
            <p:ph type="title"/>
          </p:nvPr>
        </p:nvSpPr>
        <p:spPr/>
        <p:txBody>
          <a:bodyPr/>
          <a:lstStyle/>
          <a:p>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BB Key Word: “</a:t>
            </a:r>
            <a:r>
              <a:rPr lang="en-US" b="1" i="1" dirty="0">
                <a:solidFill>
                  <a:srgbClr val="B54CE8"/>
                </a:solidFill>
              </a:rPr>
              <a:t>HONESTY</a:t>
            </a:r>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a:t>
            </a:r>
            <a:endPar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latin typeface="+mn-lt"/>
            </a:endParaRPr>
          </a:p>
        </p:txBody>
      </p:sp>
      <p:sp>
        <p:nvSpPr>
          <p:cNvPr id="3" name="Text Placeholder 2">
            <a:extLst>
              <a:ext uri="{FF2B5EF4-FFF2-40B4-BE49-F238E27FC236}">
                <a16:creationId xmlns:a16="http://schemas.microsoft.com/office/drawing/2014/main" id="{EFA6BEF1-248B-014C-B7E5-B30D0A5EC79C}"/>
              </a:ext>
            </a:extLst>
          </p:cNvPr>
          <p:cNvSpPr>
            <a:spLocks noGrp="1"/>
          </p:cNvSpPr>
          <p:nvPr>
            <p:ph type="body" sz="quarter" idx="10"/>
          </p:nvPr>
        </p:nvSpPr>
        <p:spPr>
          <a:xfrm>
            <a:off x="381000" y="990600"/>
            <a:ext cx="8382000" cy="5650778"/>
          </a:xfrm>
        </p:spPr>
        <p:txBody>
          <a:bodyPr/>
          <a:lstStyle/>
          <a:p>
            <a:r>
              <a:rPr lang="en-US" sz="3600" i="1" dirty="0">
                <a:solidFill>
                  <a:srgbClr val="FFC000"/>
                </a:solidFill>
              </a:rPr>
              <a:t> </a:t>
            </a:r>
            <a:r>
              <a:rPr lang="en-US" sz="2800" i="1" dirty="0">
                <a:solidFill>
                  <a:srgbClr val="FFC000"/>
                </a:solidFill>
              </a:rPr>
              <a:t>(Continued) </a:t>
            </a:r>
            <a:r>
              <a:rPr lang="en-US" sz="3600" i="1" dirty="0">
                <a:solidFill>
                  <a:srgbClr val="00FFEE"/>
                </a:solidFill>
              </a:rPr>
              <a:t>“</a:t>
            </a:r>
            <a:r>
              <a:rPr lang="en-US" sz="3600" dirty="0">
                <a:solidFill>
                  <a:srgbClr val="00FFEE"/>
                </a:solidFill>
              </a:rPr>
              <a:t>There are such unfortunates. ... They are naturally incapable of grasping and developing a manner of living which demands </a:t>
            </a:r>
            <a:r>
              <a:rPr lang="en-US" sz="3800" u="sng" dirty="0">
                <a:solidFill>
                  <a:srgbClr val="B54CE8"/>
                </a:solidFill>
                <a:uFill>
                  <a:solidFill>
                    <a:srgbClr val="00FFEE"/>
                  </a:solidFill>
                </a:uFill>
              </a:rPr>
              <a:t>rigorous</a:t>
            </a:r>
            <a:r>
              <a:rPr lang="en-US" sz="3600" u="sng" dirty="0">
                <a:solidFill>
                  <a:srgbClr val="00FFEE"/>
                </a:solidFill>
              </a:rPr>
              <a:t> </a:t>
            </a:r>
            <a:r>
              <a:rPr lang="en-US" sz="3600" b="1" u="sng" dirty="0">
                <a:solidFill>
                  <a:srgbClr val="B54CE8"/>
                </a:solidFill>
                <a:uFill>
                  <a:solidFill>
                    <a:srgbClr val="00FFEE"/>
                  </a:solidFill>
                </a:uFill>
              </a:rPr>
              <a:t>honesty</a:t>
            </a:r>
            <a:r>
              <a:rPr lang="en-US" sz="3600" dirty="0">
                <a:solidFill>
                  <a:srgbClr val="00FFEE"/>
                </a:solidFill>
                <a:uFill>
                  <a:solidFill>
                    <a:srgbClr val="00FFEE"/>
                  </a:solidFill>
                </a:uFill>
              </a:rPr>
              <a:t>.”... There are those, too, who suffer from grave </a:t>
            </a:r>
            <a:r>
              <a:rPr lang="en-US" sz="3600" dirty="0">
                <a:solidFill>
                  <a:srgbClr val="00FFEE"/>
                </a:solidFill>
              </a:rPr>
              <a:t>emotional and mental disorders, but many of them do recover if they have the capacity to be </a:t>
            </a:r>
            <a:r>
              <a:rPr lang="en-US" sz="3600" b="1" u="sng" dirty="0">
                <a:solidFill>
                  <a:srgbClr val="B54CE8"/>
                </a:solidFill>
                <a:uFill>
                  <a:solidFill>
                    <a:srgbClr val="00FFEE"/>
                  </a:solidFill>
                </a:uFill>
              </a:rPr>
              <a:t>honest</a:t>
            </a:r>
            <a:r>
              <a:rPr lang="en-US" sz="3600" dirty="0">
                <a:solidFill>
                  <a:srgbClr val="00FFEE"/>
                </a:solidFill>
              </a:rPr>
              <a:t>”</a:t>
            </a:r>
            <a:r>
              <a:rPr lang="en-US" sz="2400" dirty="0">
                <a:solidFill>
                  <a:srgbClr val="00FFEE"/>
                </a:solidFill>
              </a:rPr>
              <a:t>(p.58)</a:t>
            </a:r>
            <a:endParaRPr lang="en-US" sz="3600" i="1" dirty="0"/>
          </a:p>
          <a:p>
            <a:r>
              <a:rPr lang="en-US" sz="3600" i="1" dirty="0"/>
              <a:t>Admitting that you might be incapable of being </a:t>
            </a:r>
            <a:r>
              <a:rPr lang="en-US" sz="3600" b="1" i="1" u="sng" dirty="0"/>
              <a:t>honest with yourself</a:t>
            </a:r>
            <a:r>
              <a:rPr lang="en-US" sz="3600" i="1" dirty="0"/>
              <a:t> has often been just enough honesty to open the door.  </a:t>
            </a:r>
            <a:endParaRPr lang="en-US" sz="3600" dirty="0">
              <a:solidFill>
                <a:srgbClr val="00FFEE"/>
              </a:solidFill>
            </a:endParaRPr>
          </a:p>
        </p:txBody>
      </p:sp>
      <p:sp>
        <p:nvSpPr>
          <p:cNvPr id="4" name="Rectangle 3">
            <a:extLst>
              <a:ext uri="{FF2B5EF4-FFF2-40B4-BE49-F238E27FC236}">
                <a16:creationId xmlns:a16="http://schemas.microsoft.com/office/drawing/2014/main" id="{46B823A9-B4F0-3F41-8513-77242FD1D8AF}"/>
              </a:ext>
            </a:extLst>
          </p:cNvPr>
          <p:cNvSpPr/>
          <p:nvPr/>
        </p:nvSpPr>
        <p:spPr bwMode="auto">
          <a:xfrm>
            <a:off x="228600" y="228600"/>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31906598"/>
      </p:ext>
    </p:extLst>
  </p:cSld>
  <p:clrMapOvr>
    <a:overrideClrMapping bg1="dk1" tx1="lt1" bg2="dk2" tx2="lt2" accent1="accent1" accent2="accent2" accent3="accent3" accent4="accent4" accent5="accent5" accent6="accent6" hlink="hlink" folHlink="folHlink"/>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49275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CC1A-6036-F840-83A7-5A3B4EF98C6A}"/>
              </a:ext>
            </a:extLst>
          </p:cNvPr>
          <p:cNvSpPr>
            <a:spLocks noGrp="1"/>
          </p:cNvSpPr>
          <p:nvPr>
            <p:ph type="title"/>
          </p:nvPr>
        </p:nvSpPr>
        <p:spPr/>
        <p:txBody>
          <a:bodyPr/>
          <a:lstStyle/>
          <a:p>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BB Key Word: “</a:t>
            </a:r>
            <a:r>
              <a:rPr lang="en-US" b="1" i="1" dirty="0">
                <a:solidFill>
                  <a:srgbClr val="B54CE8"/>
                </a:solidFill>
              </a:rPr>
              <a:t>HONESTY</a:t>
            </a:r>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a:t>
            </a:r>
            <a:endPar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latin typeface="+mn-lt"/>
            </a:endParaRPr>
          </a:p>
        </p:txBody>
      </p:sp>
      <p:sp>
        <p:nvSpPr>
          <p:cNvPr id="3" name="Text Placeholder 2">
            <a:extLst>
              <a:ext uri="{FF2B5EF4-FFF2-40B4-BE49-F238E27FC236}">
                <a16:creationId xmlns:a16="http://schemas.microsoft.com/office/drawing/2014/main" id="{EFA6BEF1-248B-014C-B7E5-B30D0A5EC79C}"/>
              </a:ext>
            </a:extLst>
          </p:cNvPr>
          <p:cNvSpPr>
            <a:spLocks noGrp="1"/>
          </p:cNvSpPr>
          <p:nvPr>
            <p:ph type="body" sz="quarter" idx="10"/>
          </p:nvPr>
        </p:nvSpPr>
        <p:spPr>
          <a:xfrm>
            <a:off x="381000" y="990600"/>
            <a:ext cx="8382000" cy="5484578"/>
          </a:xfrm>
        </p:spPr>
        <p:txBody>
          <a:bodyPr/>
          <a:lstStyle/>
          <a:p>
            <a:r>
              <a:rPr lang="en-US" sz="3600" dirty="0">
                <a:solidFill>
                  <a:srgbClr val="00FFEE"/>
                </a:solidFill>
              </a:rPr>
              <a:t>“My friend promised when these things were done I would enter upon a new relationship with my Creator; that I would have the elements of a way of living which answered all my problems. </a:t>
            </a:r>
            <a:r>
              <a:rPr lang="en-US" sz="3600" u="sng" dirty="0">
                <a:solidFill>
                  <a:srgbClr val="00FFEE"/>
                </a:solidFill>
              </a:rPr>
              <a:t>Belief in the power of God, plus enough willingness, willingness, </a:t>
            </a:r>
            <a:r>
              <a:rPr lang="en-US" sz="3600" b="1" u="sng" dirty="0">
                <a:solidFill>
                  <a:srgbClr val="B54CE8"/>
                </a:solidFill>
                <a:uFill>
                  <a:solidFill>
                    <a:srgbClr val="00FFEE"/>
                  </a:solidFill>
                </a:uFill>
              </a:rPr>
              <a:t>honesty</a:t>
            </a:r>
            <a:r>
              <a:rPr lang="en-US" sz="3600" u="sng" dirty="0">
                <a:solidFill>
                  <a:srgbClr val="00FFEE"/>
                </a:solidFill>
              </a:rPr>
              <a:t> and humility to establish and maintain the new order of things, were the</a:t>
            </a:r>
            <a:r>
              <a:rPr lang="en-US" sz="3600" dirty="0">
                <a:solidFill>
                  <a:srgbClr val="00FFEE"/>
                </a:solidFill>
              </a:rPr>
              <a:t> </a:t>
            </a:r>
            <a:r>
              <a:rPr lang="en-US" sz="3600" b="1" u="sng" dirty="0">
                <a:solidFill>
                  <a:srgbClr val="00FFEE"/>
                </a:solidFill>
              </a:rPr>
              <a:t>essential requirements</a:t>
            </a:r>
            <a:r>
              <a:rPr lang="en-US" sz="3600" dirty="0">
                <a:solidFill>
                  <a:srgbClr val="00FFEE"/>
                </a:solidFill>
              </a:rPr>
              <a:t>. ... I must turn in all things to the Father of Light who presides over us all.”</a:t>
            </a:r>
            <a:r>
              <a:rPr lang="en-US" sz="2400" dirty="0">
                <a:solidFill>
                  <a:srgbClr val="00FFEE"/>
                </a:solidFill>
              </a:rPr>
              <a:t>(p.13-14)</a:t>
            </a:r>
            <a:endParaRPr lang="en-US" sz="3600" dirty="0">
              <a:solidFill>
                <a:srgbClr val="00FFEE"/>
              </a:solidFill>
            </a:endParaRPr>
          </a:p>
        </p:txBody>
      </p:sp>
      <p:sp>
        <p:nvSpPr>
          <p:cNvPr id="4" name="Rectangle 3">
            <a:extLst>
              <a:ext uri="{FF2B5EF4-FFF2-40B4-BE49-F238E27FC236}">
                <a16:creationId xmlns:a16="http://schemas.microsoft.com/office/drawing/2014/main" id="{46B823A9-B4F0-3F41-8513-77242FD1D8AF}"/>
              </a:ext>
            </a:extLst>
          </p:cNvPr>
          <p:cNvSpPr/>
          <p:nvPr/>
        </p:nvSpPr>
        <p:spPr bwMode="auto">
          <a:xfrm>
            <a:off x="228600" y="228600"/>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767462102"/>
      </p:ext>
    </p:extLst>
  </p:cSld>
  <p:clrMapOvr>
    <a:overrideClrMapping bg1="dk1" tx1="lt1" bg2="dk2" tx2="lt2" accent1="accent1" accent2="accent2" accent3="accent3" accent4="accent4" accent5="accent5" accent6="accent6" hlink="hlink" folHlink="folHlink"/>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A46F65-3A65-3F47-9D6E-515DCD1AD301}"/>
              </a:ext>
            </a:extLst>
          </p:cNvPr>
          <p:cNvPicPr>
            <a:picLocks noChangeAspect="1"/>
          </p:cNvPicPr>
          <p:nvPr/>
        </p:nvPicPr>
        <p:blipFill>
          <a:blip r:embed="rId3"/>
          <a:stretch>
            <a:fillRect/>
          </a:stretch>
        </p:blipFill>
        <p:spPr>
          <a:xfrm>
            <a:off x="0" y="0"/>
            <a:ext cx="9144000" cy="9144000"/>
          </a:xfrm>
          <a:prstGeom prst="rect">
            <a:avLst/>
          </a:prstGeom>
        </p:spPr>
      </p:pic>
    </p:spTree>
    <p:extLst>
      <p:ext uri="{BB962C8B-B14F-4D97-AF65-F5344CB8AC3E}">
        <p14:creationId xmlns:p14="http://schemas.microsoft.com/office/powerpoint/2010/main" val="421809626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CC1A-6036-F840-83A7-5A3B4EF98C6A}"/>
              </a:ext>
            </a:extLst>
          </p:cNvPr>
          <p:cNvSpPr>
            <a:spLocks noGrp="1"/>
          </p:cNvSpPr>
          <p:nvPr>
            <p:ph type="title"/>
          </p:nvPr>
        </p:nvSpPr>
        <p:spPr/>
        <p:txBody>
          <a:bodyPr/>
          <a:lstStyle/>
          <a:p>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BB Key Word: “</a:t>
            </a:r>
            <a:r>
              <a:rPr lang="en-US" b="1" i="1" dirty="0">
                <a:solidFill>
                  <a:srgbClr val="B54CE8"/>
                </a:solidFill>
              </a:rPr>
              <a:t>HONESTY</a:t>
            </a:r>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a:t>
            </a:r>
            <a:endPar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latin typeface="+mn-lt"/>
            </a:endParaRPr>
          </a:p>
        </p:txBody>
      </p:sp>
      <p:sp>
        <p:nvSpPr>
          <p:cNvPr id="3" name="Text Placeholder 2">
            <a:extLst>
              <a:ext uri="{FF2B5EF4-FFF2-40B4-BE49-F238E27FC236}">
                <a16:creationId xmlns:a16="http://schemas.microsoft.com/office/drawing/2014/main" id="{EFA6BEF1-248B-014C-B7E5-B30D0A5EC79C}"/>
              </a:ext>
            </a:extLst>
          </p:cNvPr>
          <p:cNvSpPr>
            <a:spLocks noGrp="1"/>
          </p:cNvSpPr>
          <p:nvPr>
            <p:ph type="body" sz="quarter" idx="10"/>
          </p:nvPr>
        </p:nvSpPr>
        <p:spPr>
          <a:xfrm>
            <a:off x="381000" y="990600"/>
            <a:ext cx="8382000" cy="5096780"/>
          </a:xfrm>
        </p:spPr>
        <p:txBody>
          <a:bodyPr/>
          <a:lstStyle/>
          <a:p>
            <a:r>
              <a:rPr lang="en-US" sz="3600" dirty="0">
                <a:solidFill>
                  <a:srgbClr val="00FFEE"/>
                </a:solidFill>
              </a:rPr>
              <a:t>Even so has God restored us all to our right minds. To this man, the revelation was sudden. Some of us grow into it more slowly. But </a:t>
            </a:r>
            <a:r>
              <a:rPr lang="en-US" sz="3600" u="sng" dirty="0">
                <a:solidFill>
                  <a:srgbClr val="00FFEE"/>
                </a:solidFill>
              </a:rPr>
              <a:t>He has come to all who have </a:t>
            </a:r>
            <a:r>
              <a:rPr lang="en-US" sz="3600" b="1" u="sng" dirty="0">
                <a:solidFill>
                  <a:srgbClr val="B54CE8"/>
                </a:solidFill>
                <a:uFill>
                  <a:solidFill>
                    <a:srgbClr val="00FFEE"/>
                  </a:solidFill>
                </a:uFill>
              </a:rPr>
              <a:t>honestly</a:t>
            </a:r>
            <a:r>
              <a:rPr lang="en-US" sz="3600" u="sng" dirty="0">
                <a:solidFill>
                  <a:srgbClr val="00FFEE"/>
                </a:solidFill>
              </a:rPr>
              <a:t> sought Him</a:t>
            </a:r>
            <a:r>
              <a:rPr lang="en-US" sz="3600" dirty="0">
                <a:solidFill>
                  <a:srgbClr val="00FFEE"/>
                </a:solidFill>
              </a:rPr>
              <a:t>.  When we drew near to Him He disclose Himself to us!”</a:t>
            </a:r>
            <a:r>
              <a:rPr lang="en-US" sz="2400" dirty="0">
                <a:solidFill>
                  <a:srgbClr val="00FFEE"/>
                </a:solidFill>
              </a:rPr>
              <a:t>(p.57)</a:t>
            </a:r>
            <a:endParaRPr lang="en-US" sz="3600" dirty="0">
              <a:solidFill>
                <a:srgbClr val="00FFEE"/>
              </a:solidFill>
            </a:endParaRPr>
          </a:p>
          <a:p>
            <a:r>
              <a:rPr lang="en-US" sz="3600" i="1" dirty="0"/>
              <a:t>Have you </a:t>
            </a:r>
            <a:r>
              <a:rPr lang="en-US" sz="3600" b="1" i="1" dirty="0">
                <a:solidFill>
                  <a:srgbClr val="B54CE8"/>
                </a:solidFill>
                <a:uFill>
                  <a:solidFill>
                    <a:srgbClr val="00FFEE"/>
                  </a:solidFill>
                </a:uFill>
              </a:rPr>
              <a:t>honestly </a:t>
            </a:r>
            <a:r>
              <a:rPr lang="en-US" sz="3600" i="1" dirty="0"/>
              <a:t>sought Him?  Step 3 is  a decision. A decision without action is called a “</a:t>
            </a:r>
            <a:r>
              <a:rPr lang="en-US" sz="3600" i="1" u="sng" dirty="0"/>
              <a:t>fantasy</a:t>
            </a:r>
            <a:r>
              <a:rPr lang="en-US" sz="3600" i="1" dirty="0"/>
              <a:t>”. Have you made an </a:t>
            </a:r>
            <a:r>
              <a:rPr lang="en-US" sz="3600" b="1" i="1" dirty="0">
                <a:solidFill>
                  <a:srgbClr val="B54CE8"/>
                </a:solidFill>
                <a:uFill>
                  <a:solidFill>
                    <a:srgbClr val="00FFEE"/>
                  </a:solidFill>
                </a:uFill>
              </a:rPr>
              <a:t>honest</a:t>
            </a:r>
            <a:r>
              <a:rPr lang="en-US" sz="3600" i="1" dirty="0"/>
              <a:t> decision? Have you taken action?</a:t>
            </a:r>
            <a:endParaRPr lang="en-US" sz="3600" dirty="0">
              <a:solidFill>
                <a:srgbClr val="00FFEE"/>
              </a:solidFill>
            </a:endParaRPr>
          </a:p>
        </p:txBody>
      </p:sp>
      <p:sp>
        <p:nvSpPr>
          <p:cNvPr id="4" name="Rectangle 3">
            <a:extLst>
              <a:ext uri="{FF2B5EF4-FFF2-40B4-BE49-F238E27FC236}">
                <a16:creationId xmlns:a16="http://schemas.microsoft.com/office/drawing/2014/main" id="{46B823A9-B4F0-3F41-8513-77242FD1D8AF}"/>
              </a:ext>
            </a:extLst>
          </p:cNvPr>
          <p:cNvSpPr/>
          <p:nvPr/>
        </p:nvSpPr>
        <p:spPr bwMode="auto">
          <a:xfrm>
            <a:off x="228600" y="228600"/>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726572809"/>
      </p:ext>
    </p:extLst>
  </p:cSld>
  <p:clrMapOvr>
    <a:overrideClrMapping bg1="dk1" tx1="lt1" bg2="dk2" tx2="lt2" accent1="accent1" accent2="accent2" accent3="accent3" accent4="accent4" accent5="accent5" accent6="accent6" hlink="hlink" folHlink="folHlink"/>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327405-C696-394A-BCE5-364FE99D0FFA}"/>
              </a:ext>
            </a:extLst>
          </p:cNvPr>
          <p:cNvSpPr>
            <a:spLocks noGrp="1"/>
          </p:cNvSpPr>
          <p:nvPr>
            <p:ph type="body" sz="quarter" idx="10"/>
          </p:nvPr>
        </p:nvSpPr>
        <p:spPr>
          <a:xfrm>
            <a:off x="609600" y="1295400"/>
            <a:ext cx="8382000" cy="1366528"/>
          </a:xfrm>
        </p:spPr>
        <p:txBody>
          <a:bodyPr/>
          <a:lstStyle/>
          <a:p>
            <a:pPr marL="0" indent="0">
              <a:buNone/>
            </a:pPr>
            <a:r>
              <a:rPr lang="en-US" sz="9600" dirty="0">
                <a:solidFill>
                  <a:schemeClr val="bg1">
                    <a:lumMod val="85000"/>
                    <a:lumOff val="15000"/>
                  </a:schemeClr>
                </a:solidFill>
                <a:latin typeface="Bookman Old Style" panose="02050604050505020204" pitchFamily="18" charset="0"/>
                <a:cs typeface="Angsana New" panose="02020603050405020304" pitchFamily="18" charset="-34"/>
              </a:rPr>
              <a:t>Honestly</a:t>
            </a:r>
          </a:p>
        </p:txBody>
      </p:sp>
    </p:spTree>
    <p:extLst>
      <p:ext uri="{BB962C8B-B14F-4D97-AF65-F5344CB8AC3E}">
        <p14:creationId xmlns:p14="http://schemas.microsoft.com/office/powerpoint/2010/main" val="30824961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CC1A-6036-F840-83A7-5A3B4EF98C6A}"/>
              </a:ext>
            </a:extLst>
          </p:cNvPr>
          <p:cNvSpPr>
            <a:spLocks noGrp="1"/>
          </p:cNvSpPr>
          <p:nvPr>
            <p:ph type="title"/>
          </p:nvPr>
        </p:nvSpPr>
        <p:spPr/>
        <p:txBody>
          <a:bodyPr/>
          <a:lstStyle/>
          <a:p>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BB Key Word: “</a:t>
            </a:r>
            <a:r>
              <a:rPr lang="en-US" b="1" i="1" dirty="0">
                <a:solidFill>
                  <a:srgbClr val="B54CE8"/>
                </a:solidFill>
              </a:rPr>
              <a:t>HONESTY</a:t>
            </a:r>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a:t>
            </a:r>
            <a:endPar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latin typeface="+mn-lt"/>
            </a:endParaRPr>
          </a:p>
        </p:txBody>
      </p:sp>
      <p:sp>
        <p:nvSpPr>
          <p:cNvPr id="3" name="Text Placeholder 2">
            <a:extLst>
              <a:ext uri="{FF2B5EF4-FFF2-40B4-BE49-F238E27FC236}">
                <a16:creationId xmlns:a16="http://schemas.microsoft.com/office/drawing/2014/main" id="{EFA6BEF1-248B-014C-B7E5-B30D0A5EC79C}"/>
              </a:ext>
            </a:extLst>
          </p:cNvPr>
          <p:cNvSpPr>
            <a:spLocks noGrp="1"/>
          </p:cNvSpPr>
          <p:nvPr>
            <p:ph type="body" sz="quarter" idx="10"/>
          </p:nvPr>
        </p:nvSpPr>
        <p:spPr>
          <a:xfrm>
            <a:off x="381000" y="990600"/>
            <a:ext cx="8382000" cy="5595378"/>
          </a:xfrm>
        </p:spPr>
        <p:txBody>
          <a:bodyPr/>
          <a:lstStyle/>
          <a:p>
            <a:r>
              <a:rPr lang="en-US" sz="3600" dirty="0">
                <a:solidFill>
                  <a:srgbClr val="00FFEE"/>
                </a:solidFill>
              </a:rPr>
              <a:t>“We can only clear the ground a bit. If our testimony helps </a:t>
            </a:r>
            <a:r>
              <a:rPr lang="en-US" sz="3600" u="sng" dirty="0">
                <a:solidFill>
                  <a:srgbClr val="00FFEE"/>
                </a:solidFill>
              </a:rPr>
              <a:t>sweep away prejudice, enables you to think </a:t>
            </a:r>
            <a:r>
              <a:rPr lang="en-US" sz="3600" b="1" u="sng" dirty="0">
                <a:solidFill>
                  <a:srgbClr val="B54CE8"/>
                </a:solidFill>
                <a:uFill>
                  <a:solidFill>
                    <a:srgbClr val="00FFEE"/>
                  </a:solidFill>
                </a:uFill>
              </a:rPr>
              <a:t>honestly</a:t>
            </a:r>
            <a:r>
              <a:rPr lang="en-US" sz="3600" u="sng" dirty="0">
                <a:solidFill>
                  <a:srgbClr val="00FFEE"/>
                </a:solidFill>
              </a:rPr>
              <a:t>, encourages you to search diligently </a:t>
            </a:r>
            <a:r>
              <a:rPr lang="en-US" sz="3600" b="1" u="sng" dirty="0">
                <a:solidFill>
                  <a:srgbClr val="00FFEE"/>
                </a:solidFill>
              </a:rPr>
              <a:t>within yourself</a:t>
            </a:r>
            <a:r>
              <a:rPr lang="en-US" sz="3600" u="sng" dirty="0">
                <a:solidFill>
                  <a:srgbClr val="00FFEE"/>
                </a:solidFill>
              </a:rPr>
              <a:t>, </a:t>
            </a:r>
            <a:r>
              <a:rPr lang="en-US" sz="3600" dirty="0">
                <a:solidFill>
                  <a:srgbClr val="00FFEE"/>
                </a:solidFill>
              </a:rPr>
              <a:t>then, if you wish, you can join us on the Broad Highway. </a:t>
            </a:r>
            <a:r>
              <a:rPr lang="en-US" sz="3600" u="sng" dirty="0">
                <a:solidFill>
                  <a:srgbClr val="00FFEE"/>
                </a:solidFill>
              </a:rPr>
              <a:t>With this attitude you cannot fail</a:t>
            </a:r>
            <a:r>
              <a:rPr lang="en-US" sz="3600" dirty="0">
                <a:solidFill>
                  <a:srgbClr val="00FFEE"/>
                </a:solidFill>
              </a:rPr>
              <a:t>. the consciousness of your belief is sure to come to you.”</a:t>
            </a:r>
            <a:r>
              <a:rPr lang="en-US" sz="2400" dirty="0">
                <a:solidFill>
                  <a:srgbClr val="00FFEE"/>
                </a:solidFill>
              </a:rPr>
              <a:t>(p.55)</a:t>
            </a:r>
          </a:p>
          <a:p>
            <a:r>
              <a:rPr lang="en-US" sz="3600" i="1" dirty="0"/>
              <a:t>Are you able to think </a:t>
            </a:r>
            <a:r>
              <a:rPr lang="en-US" sz="3600" b="1" i="1" dirty="0">
                <a:solidFill>
                  <a:srgbClr val="B54CE8"/>
                </a:solidFill>
                <a:uFill>
                  <a:solidFill>
                    <a:srgbClr val="00FFEE"/>
                  </a:solidFill>
                </a:uFill>
              </a:rPr>
              <a:t>honestly</a:t>
            </a:r>
            <a:r>
              <a:rPr lang="en-US" sz="3600" i="1" dirty="0"/>
              <a:t>?  To think  </a:t>
            </a:r>
            <a:r>
              <a:rPr lang="en-US" sz="3600" b="1" i="1" dirty="0">
                <a:solidFill>
                  <a:srgbClr val="B54CE8"/>
                </a:solidFill>
                <a:uFill>
                  <a:solidFill>
                    <a:srgbClr val="00FFEE"/>
                  </a:solidFill>
                </a:uFill>
              </a:rPr>
              <a:t>honestly</a:t>
            </a:r>
            <a:r>
              <a:rPr lang="en-US" sz="3600" i="1" dirty="0"/>
              <a:t>, we must also be openminded and willing. All three are indispensable.</a:t>
            </a:r>
            <a:endParaRPr lang="en-US" sz="3600" dirty="0">
              <a:solidFill>
                <a:srgbClr val="00FFEE"/>
              </a:solidFill>
            </a:endParaRPr>
          </a:p>
        </p:txBody>
      </p:sp>
      <p:sp>
        <p:nvSpPr>
          <p:cNvPr id="4" name="Rectangle 3">
            <a:extLst>
              <a:ext uri="{FF2B5EF4-FFF2-40B4-BE49-F238E27FC236}">
                <a16:creationId xmlns:a16="http://schemas.microsoft.com/office/drawing/2014/main" id="{46B823A9-B4F0-3F41-8513-77242FD1D8AF}"/>
              </a:ext>
            </a:extLst>
          </p:cNvPr>
          <p:cNvSpPr/>
          <p:nvPr/>
        </p:nvSpPr>
        <p:spPr bwMode="auto">
          <a:xfrm>
            <a:off x="228600" y="228600"/>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421323254"/>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19200" y="918323"/>
            <a:ext cx="7696200" cy="5012141"/>
          </a:xfrm>
        </p:spPr>
        <p:txBody>
          <a:bodyPr/>
          <a:lstStyle/>
          <a:p>
            <a:pPr algn="ctr">
              <a:lnSpc>
                <a:spcPct val="100000"/>
              </a:lnSpc>
              <a:spcBef>
                <a:spcPts val="750"/>
              </a:spcBef>
              <a:spcAft>
                <a:spcPts val="225"/>
              </a:spcAft>
              <a:buNone/>
            </a:pPr>
            <a:r>
              <a:rPr lang="en-US" sz="6000" b="1" dirty="0">
                <a:solidFill>
                  <a:srgbClr val="0070C0"/>
                </a:solidFill>
                <a:latin typeface="Superclarendon" charset="0"/>
                <a:ea typeface="Superclarendon" charset="0"/>
                <a:cs typeface="Superclarendon" charset="0"/>
              </a:rPr>
              <a:t>BIG BOOK</a:t>
            </a:r>
            <a:r>
              <a:rPr lang="en-US" sz="3600" b="1" dirty="0">
                <a:solidFill>
                  <a:srgbClr val="0070C0"/>
                </a:solidFill>
                <a:latin typeface="Superclarendon" charset="0"/>
                <a:ea typeface="Superclarendon" charset="0"/>
                <a:cs typeface="Superclarendon" charset="0"/>
              </a:rPr>
              <a:t> </a:t>
            </a:r>
            <a:r>
              <a:rPr lang="en-US" sz="5400" b="1" dirty="0">
                <a:solidFill>
                  <a:srgbClr val="0070C0"/>
                </a:solidFill>
                <a:latin typeface="Superclarendon" charset="0"/>
                <a:ea typeface="Superclarendon" charset="0"/>
                <a:cs typeface="Superclarendon" charset="0"/>
              </a:rPr>
              <a:t>(BB)</a:t>
            </a:r>
          </a:p>
          <a:p>
            <a:pPr algn="ctr">
              <a:lnSpc>
                <a:spcPct val="100000"/>
              </a:lnSpc>
              <a:spcBef>
                <a:spcPts val="750"/>
              </a:spcBef>
              <a:buNone/>
            </a:pPr>
            <a:endParaRPr lang="en-US" sz="1200" dirty="0">
              <a:solidFill>
                <a:srgbClr val="0070C0"/>
              </a:solidFill>
              <a:latin typeface="Superclarendon" charset="0"/>
              <a:ea typeface="Superclarendon" charset="0"/>
              <a:cs typeface="Superclarendon" charset="0"/>
            </a:endParaRPr>
          </a:p>
          <a:p>
            <a:pPr algn="ctr">
              <a:lnSpc>
                <a:spcPct val="70000"/>
              </a:lnSpc>
              <a:spcBef>
                <a:spcPts val="450"/>
              </a:spcBef>
              <a:spcAft>
                <a:spcPts val="450"/>
              </a:spcAft>
              <a:buNone/>
            </a:pPr>
            <a:r>
              <a:rPr lang="en-US" sz="3600" b="1" dirty="0">
                <a:solidFill>
                  <a:srgbClr val="00FFEE"/>
                </a:solidFill>
                <a:latin typeface="Copperplate Gothic Bold" charset="0"/>
                <a:ea typeface="Copperplate Gothic Bold" charset="0"/>
                <a:cs typeface="Copperplate Gothic Bold" charset="0"/>
              </a:rPr>
              <a:t>ALCOHOLICS ANONYMOUS</a:t>
            </a:r>
          </a:p>
          <a:p>
            <a:pPr algn="ctr">
              <a:lnSpc>
                <a:spcPct val="70000"/>
              </a:lnSpc>
              <a:spcBef>
                <a:spcPts val="450"/>
              </a:spcBef>
              <a:spcAft>
                <a:spcPts val="450"/>
              </a:spcAft>
              <a:buNone/>
            </a:pPr>
            <a:endParaRPr lang="en-US" sz="100" dirty="0">
              <a:latin typeface="Copperplate Gothic Bold" charset="0"/>
              <a:ea typeface="Copperplate Gothic Bold" charset="0"/>
              <a:cs typeface="Copperplate Gothic Bold" charset="0"/>
            </a:endParaRPr>
          </a:p>
          <a:p>
            <a:pPr algn="ctr">
              <a:spcBef>
                <a:spcPts val="750"/>
              </a:spcBef>
              <a:buNone/>
            </a:pPr>
            <a:r>
              <a:rPr lang="en-US" sz="800" dirty="0">
                <a:solidFill>
                  <a:srgbClr val="74F650"/>
                </a:solidFill>
                <a:latin typeface="Franklin Gothic Demi Cond" charset="0"/>
                <a:ea typeface="Franklin Gothic Demi Cond" charset="0"/>
                <a:cs typeface="Franklin Gothic Demi Cond" charset="0"/>
              </a:rPr>
              <a:t> </a:t>
            </a:r>
            <a:r>
              <a:rPr lang="en-US" sz="8000" dirty="0">
                <a:solidFill>
                  <a:srgbClr val="74F650"/>
                </a:solidFill>
                <a:latin typeface="Franklin Gothic Demi Cond" charset="0"/>
                <a:ea typeface="Franklin Gothic Demi Cond" charset="0"/>
                <a:cs typeface="Franklin Gothic Demi Cond" charset="0"/>
              </a:rPr>
              <a:t>“SURVIVAL GUIDE”</a:t>
            </a:r>
          </a:p>
          <a:p>
            <a:pPr algn="ctr">
              <a:spcBef>
                <a:spcPts val="750"/>
              </a:spcBef>
              <a:buNone/>
            </a:pPr>
            <a:endParaRPr lang="en-US" sz="100" dirty="0">
              <a:solidFill>
                <a:srgbClr val="74F650"/>
              </a:solidFill>
              <a:latin typeface="Franklin Gothic Demi Cond" charset="0"/>
              <a:ea typeface="Franklin Gothic Demi Cond" charset="0"/>
              <a:cs typeface="Franklin Gothic Demi Cond" charset="0"/>
            </a:endParaRPr>
          </a:p>
          <a:p>
            <a:pPr algn="ctr">
              <a:lnSpc>
                <a:spcPct val="100000"/>
              </a:lnSpc>
              <a:spcBef>
                <a:spcPts val="450"/>
              </a:spcBef>
              <a:buNone/>
            </a:pPr>
            <a:r>
              <a:rPr lang="en-US" sz="5400" dirty="0">
                <a:solidFill>
                  <a:srgbClr val="FF0000"/>
                </a:solidFill>
                <a:latin typeface="Bernard MT Condensed" charset="0"/>
                <a:ea typeface="Bernard MT Condensed" charset="0"/>
                <a:cs typeface="Bernard MT Condensed" charset="0"/>
              </a:rPr>
              <a:t>“DO-OR-DIE” DIRECTIVES</a:t>
            </a:r>
          </a:p>
          <a:p>
            <a:pPr algn="ctr">
              <a:lnSpc>
                <a:spcPct val="100000"/>
              </a:lnSpc>
              <a:spcBef>
                <a:spcPts val="450"/>
              </a:spcBef>
              <a:buNone/>
            </a:pPr>
            <a:endParaRPr lang="en-US" sz="100" dirty="0">
              <a:solidFill>
                <a:srgbClr val="FF0000"/>
              </a:solidFill>
              <a:latin typeface="Bernard MT Condensed" charset="0"/>
              <a:ea typeface="Bernard MT Condensed" charset="0"/>
              <a:cs typeface="Bernard MT Condensed" charset="0"/>
            </a:endParaRPr>
          </a:p>
          <a:p>
            <a:pPr algn="ctr">
              <a:lnSpc>
                <a:spcPct val="100000"/>
              </a:lnSpc>
              <a:spcBef>
                <a:spcPts val="750"/>
              </a:spcBef>
              <a:buNone/>
            </a:pPr>
            <a:endParaRPr lang="en-US" sz="700" dirty="0">
              <a:solidFill>
                <a:srgbClr val="FF0000"/>
              </a:solidFill>
              <a:latin typeface="Bernard MT Condensed" charset="0"/>
              <a:ea typeface="Bernard MT Condensed" charset="0"/>
              <a:cs typeface="Bernard MT Condensed" charset="0"/>
            </a:endParaRPr>
          </a:p>
          <a:p>
            <a:pPr algn="ctr">
              <a:spcBef>
                <a:spcPts val="450"/>
              </a:spcBef>
              <a:buNone/>
            </a:pPr>
            <a:r>
              <a:rPr lang="en-US" sz="3600" dirty="0">
                <a:solidFill>
                  <a:srgbClr val="FFC000"/>
                </a:solidFill>
                <a:latin typeface="Superclarendon" panose="02060605060000020003" pitchFamily="18" charset="77"/>
                <a:ea typeface="Rockwell Condensed" charset="0"/>
                <a:cs typeface="Rockwell Condensed" charset="0"/>
              </a:rPr>
              <a:t> HOPELESS ALCOHOLICS </a:t>
            </a:r>
            <a:endParaRPr lang="en-US" sz="5400" dirty="0">
              <a:solidFill>
                <a:srgbClr val="FFC000"/>
              </a:solidFill>
              <a:latin typeface="Superclarendon" panose="02060605060000020003" pitchFamily="18" charset="77"/>
              <a:ea typeface="Rockwell Condensed" charset="0"/>
              <a:cs typeface="Rockwell Condensed" charset="0"/>
            </a:endParaRPr>
          </a:p>
        </p:txBody>
      </p:sp>
      <p:sp>
        <p:nvSpPr>
          <p:cNvPr id="5" name="Text Placeholder 2">
            <a:extLst>
              <a:ext uri="{FF2B5EF4-FFF2-40B4-BE49-F238E27FC236}">
                <a16:creationId xmlns:a16="http://schemas.microsoft.com/office/drawing/2014/main" id="{74CF1762-04DE-4A45-A464-6B4C685A4F63}"/>
              </a:ext>
            </a:extLst>
          </p:cNvPr>
          <p:cNvSpPr txBox="1">
            <a:spLocks/>
          </p:cNvSpPr>
          <p:nvPr/>
        </p:nvSpPr>
        <p:spPr>
          <a:xfrm>
            <a:off x="457200" y="1156750"/>
            <a:ext cx="1303817" cy="4666662"/>
          </a:xfrm>
          <a:prstGeom prst="rect">
            <a:avLst/>
          </a:prstGeom>
        </p:spPr>
        <p:txBody>
          <a:bodyPr vert="horz" wrap="square" lIns="0" tIns="0" rIns="0" bIns="0" rtlCol="0">
            <a:spAutoFit/>
          </a:bodyPr>
          <a:lstStyle>
            <a:lvl1pPr marL="396865" indent="-396865" algn="l" defTabSz="914340"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377" indent="-396865" algn="l" defTabSz="914340"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57" indent="-344479" algn="l" defTabSz="914340"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23" indent="-346066" algn="l" defTabSz="914340"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465" indent="-336542" algn="l" defTabSz="914340"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36"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8"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None/>
            </a:pPr>
            <a:r>
              <a:rPr lang="en-US" sz="4000" b="1" dirty="0">
                <a:solidFill>
                  <a:schemeClr val="tx1">
                    <a:lumMod val="75000"/>
                  </a:schemeClr>
                </a:solidFill>
              </a:rPr>
              <a:t>The</a:t>
            </a:r>
          </a:p>
          <a:p>
            <a:pPr>
              <a:lnSpc>
                <a:spcPct val="100000"/>
              </a:lnSpc>
              <a:spcBef>
                <a:spcPts val="0"/>
              </a:spcBef>
              <a:buNone/>
            </a:pPr>
            <a:endParaRPr lang="en-US" sz="600" b="1" dirty="0">
              <a:solidFill>
                <a:schemeClr val="tx1">
                  <a:lumMod val="75000"/>
                </a:schemeClr>
              </a:solidFill>
              <a:latin typeface="Superclarendon" charset="0"/>
              <a:ea typeface="Superclarendon" charset="0"/>
              <a:cs typeface="Superclarendon" charset="0"/>
            </a:endParaRPr>
          </a:p>
          <a:p>
            <a:pPr>
              <a:lnSpc>
                <a:spcPct val="100000"/>
              </a:lnSpc>
              <a:spcBef>
                <a:spcPts val="0"/>
              </a:spcBef>
              <a:buNone/>
            </a:pPr>
            <a:endParaRPr lang="en-US" sz="1000" b="1" dirty="0">
              <a:solidFill>
                <a:schemeClr val="tx1">
                  <a:lumMod val="75000"/>
                </a:schemeClr>
              </a:solidFill>
              <a:latin typeface="Superclarendon" charset="0"/>
              <a:ea typeface="Superclarendon" charset="0"/>
              <a:cs typeface="Superclarendon" charset="0"/>
            </a:endParaRPr>
          </a:p>
          <a:p>
            <a:pPr>
              <a:lnSpc>
                <a:spcPct val="100000"/>
              </a:lnSpc>
              <a:spcBef>
                <a:spcPts val="0"/>
              </a:spcBef>
              <a:buNone/>
            </a:pPr>
            <a:r>
              <a:rPr lang="en-US" sz="1050" b="1" dirty="0">
                <a:solidFill>
                  <a:schemeClr val="tx1">
                    <a:lumMod val="75000"/>
                  </a:schemeClr>
                </a:solidFill>
              </a:rPr>
              <a:t> </a:t>
            </a:r>
            <a:r>
              <a:rPr lang="en-US" sz="4000" b="1" dirty="0">
                <a:solidFill>
                  <a:schemeClr val="tx1">
                    <a:lumMod val="75000"/>
                  </a:schemeClr>
                </a:solidFill>
              </a:rPr>
              <a:t>of</a:t>
            </a:r>
            <a:endParaRPr lang="en-US" b="1" dirty="0">
              <a:latin typeface="Copperplate Gothic Bold" charset="0"/>
              <a:ea typeface="Copperplate Gothic Bold" charset="0"/>
              <a:cs typeface="Copperplate Gothic Bold" charset="0"/>
            </a:endParaRPr>
          </a:p>
          <a:p>
            <a:pPr>
              <a:spcBef>
                <a:spcPts val="0"/>
              </a:spcBef>
              <a:buNone/>
            </a:pPr>
            <a:endParaRPr lang="en-US" sz="4000" b="1" dirty="0">
              <a:solidFill>
                <a:schemeClr val="tx1">
                  <a:lumMod val="75000"/>
                </a:schemeClr>
              </a:solidFill>
            </a:endParaRPr>
          </a:p>
          <a:p>
            <a:pPr>
              <a:spcBef>
                <a:spcPts val="0"/>
              </a:spcBef>
              <a:buNone/>
            </a:pPr>
            <a:endParaRPr lang="en-US" sz="800" b="1" dirty="0">
              <a:solidFill>
                <a:schemeClr val="tx1">
                  <a:lumMod val="75000"/>
                </a:schemeClr>
              </a:solidFill>
            </a:endParaRPr>
          </a:p>
          <a:p>
            <a:pPr>
              <a:spcBef>
                <a:spcPts val="0"/>
              </a:spcBef>
              <a:buNone/>
            </a:pPr>
            <a:r>
              <a:rPr lang="en-US" sz="1050" b="1" dirty="0">
                <a:solidFill>
                  <a:schemeClr val="tx1">
                    <a:lumMod val="75000"/>
                  </a:schemeClr>
                </a:solidFill>
              </a:rPr>
              <a:t> </a:t>
            </a:r>
            <a:r>
              <a:rPr lang="en-US" sz="4000" b="1" dirty="0">
                <a:solidFill>
                  <a:schemeClr val="tx1">
                    <a:lumMod val="75000"/>
                  </a:schemeClr>
                </a:solidFill>
              </a:rPr>
              <a:t>is a </a:t>
            </a:r>
          </a:p>
          <a:p>
            <a:pPr>
              <a:spcBef>
                <a:spcPts val="0"/>
              </a:spcBef>
              <a:buNone/>
            </a:pPr>
            <a:endParaRPr lang="en-US" b="1" dirty="0">
              <a:solidFill>
                <a:schemeClr val="tx1">
                  <a:lumMod val="75000"/>
                </a:schemeClr>
              </a:solidFill>
            </a:endParaRPr>
          </a:p>
          <a:p>
            <a:pPr>
              <a:spcBef>
                <a:spcPts val="0"/>
              </a:spcBef>
              <a:buNone/>
            </a:pPr>
            <a:endParaRPr lang="en-US" sz="800" b="1" dirty="0">
              <a:solidFill>
                <a:schemeClr val="tx1">
                  <a:lumMod val="75000"/>
                </a:schemeClr>
              </a:solidFill>
            </a:endParaRPr>
          </a:p>
          <a:p>
            <a:pPr>
              <a:spcBef>
                <a:spcPts val="0"/>
              </a:spcBef>
              <a:buNone/>
            </a:pPr>
            <a:r>
              <a:rPr lang="en-US" sz="4000" b="1" dirty="0">
                <a:solidFill>
                  <a:schemeClr val="tx1">
                    <a:lumMod val="75000"/>
                  </a:schemeClr>
                </a:solidFill>
              </a:rPr>
              <a:t>with</a:t>
            </a:r>
            <a:endParaRPr lang="en-US" sz="300" b="1" dirty="0">
              <a:solidFill>
                <a:srgbClr val="FF0000"/>
              </a:solidFill>
              <a:latin typeface="Bernard MT Condensed" charset="0"/>
            </a:endParaRPr>
          </a:p>
          <a:p>
            <a:pPr>
              <a:spcBef>
                <a:spcPts val="0"/>
              </a:spcBef>
              <a:buNone/>
            </a:pPr>
            <a:endParaRPr lang="en-US" sz="800" b="1" dirty="0">
              <a:solidFill>
                <a:srgbClr val="FF0000"/>
              </a:solidFill>
              <a:latin typeface="Bernard MT Condensed" charset="0"/>
            </a:endParaRPr>
          </a:p>
          <a:p>
            <a:pPr>
              <a:spcBef>
                <a:spcPts val="0"/>
              </a:spcBef>
              <a:buNone/>
            </a:pPr>
            <a:endParaRPr lang="en-US" sz="300" b="1" dirty="0">
              <a:solidFill>
                <a:srgbClr val="FF0000"/>
              </a:solidFill>
              <a:latin typeface="Bernard MT Condensed" charset="0"/>
            </a:endParaRPr>
          </a:p>
          <a:p>
            <a:pPr>
              <a:spcBef>
                <a:spcPts val="0"/>
              </a:spcBef>
              <a:buNone/>
            </a:pPr>
            <a:endParaRPr lang="en-US" sz="1100" b="1" dirty="0">
              <a:solidFill>
                <a:srgbClr val="FF0000"/>
              </a:solidFill>
              <a:latin typeface="Bernard MT Condensed" charset="0"/>
            </a:endParaRPr>
          </a:p>
          <a:p>
            <a:pPr>
              <a:spcBef>
                <a:spcPts val="0"/>
              </a:spcBef>
              <a:buNone/>
            </a:pPr>
            <a:endParaRPr lang="en-US" sz="300" b="1" dirty="0">
              <a:solidFill>
                <a:srgbClr val="FF0000"/>
              </a:solidFill>
              <a:latin typeface="Bernard MT Condensed" charset="0"/>
            </a:endParaRPr>
          </a:p>
          <a:p>
            <a:pPr>
              <a:spcBef>
                <a:spcPts val="0"/>
              </a:spcBef>
              <a:buNone/>
            </a:pPr>
            <a:r>
              <a:rPr lang="en-US" sz="4000" b="1" dirty="0">
                <a:solidFill>
                  <a:schemeClr val="tx1">
                    <a:lumMod val="75000"/>
                  </a:schemeClr>
                </a:solidFill>
              </a:rPr>
              <a:t>for</a:t>
            </a:r>
            <a:endParaRPr lang="en-US" sz="4800" b="1" dirty="0">
              <a:solidFill>
                <a:srgbClr val="FFC000"/>
              </a:solidFill>
              <a:latin typeface="Superclarendon" panose="02060605060000020003" pitchFamily="18" charset="77"/>
              <a:ea typeface="Rockwell Condensed" charset="0"/>
              <a:cs typeface="Rockwell Condensed" charset="0"/>
            </a:endParaRPr>
          </a:p>
        </p:txBody>
      </p:sp>
      <p:sp>
        <p:nvSpPr>
          <p:cNvPr id="9" name="Rectangle 8">
            <a:extLst>
              <a:ext uri="{FF2B5EF4-FFF2-40B4-BE49-F238E27FC236}">
                <a16:creationId xmlns:a16="http://schemas.microsoft.com/office/drawing/2014/main" id="{ABE70E34-E59D-C54B-988C-7D774F021797}"/>
              </a:ext>
            </a:extLst>
          </p:cNvPr>
          <p:cNvSpPr/>
          <p:nvPr/>
        </p:nvSpPr>
        <p:spPr bwMode="auto">
          <a:xfrm>
            <a:off x="228600" y="228600"/>
            <a:ext cx="8686800" cy="6437376"/>
          </a:xfrm>
          <a:prstGeom prst="rect">
            <a:avLst/>
          </a:prstGeom>
          <a:noFill/>
          <a:ln w="76200">
            <a:solidFill>
              <a:srgbClr val="0070C0"/>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0056B3"/>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928519354"/>
      </p:ext>
    </p:extLst>
  </p:cSld>
  <p:clrMapOvr>
    <a:overrideClrMapping bg1="dk1" tx1="lt1" bg2="dk2" tx2="lt2" accent1="accent1" accent2="accent2" accent3="accent3" accent4="accent4" accent5="accent5" accent6="accent6" hlink="hlink" folHlink="folHlink"/>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56995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4896C2D-6FA3-E549-9408-865D3408D1D5}"/>
              </a:ext>
            </a:extLst>
          </p:cNvPr>
          <p:cNvSpPr/>
          <p:nvPr/>
        </p:nvSpPr>
        <p:spPr bwMode="auto">
          <a:xfrm>
            <a:off x="1965960" y="746300"/>
            <a:ext cx="5212080" cy="5212080"/>
          </a:xfrm>
          <a:prstGeom prst="ellipse">
            <a:avLst/>
          </a:prstGeom>
          <a:gradFill flip="none" rotWithShape="1">
            <a:gsLst>
              <a:gs pos="2000">
                <a:srgbClr val="00499A"/>
              </a:gs>
              <a:gs pos="99000">
                <a:srgbClr val="00499A"/>
              </a:gs>
              <a:gs pos="12000">
                <a:srgbClr val="006ACD"/>
              </a:gs>
              <a:gs pos="23000">
                <a:srgbClr val="0FA5D9"/>
              </a:gs>
              <a:gs pos="24000">
                <a:srgbClr val="0087E6"/>
              </a:gs>
              <a:gs pos="87000">
                <a:srgbClr val="00499A"/>
              </a:gs>
              <a:gs pos="66000">
                <a:srgbClr val="0056B3"/>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57" fontAlgn="base">
              <a:spcBef>
                <a:spcPct val="0"/>
              </a:spcBef>
              <a:spcAft>
                <a:spcPct val="0"/>
              </a:spcAft>
              <a:defRPr/>
            </a:pPr>
            <a:endParaRPr lang="en-US" sz="1725" kern="0" dirty="0">
              <a:solidFill>
                <a:srgbClr val="FFFFFF"/>
              </a:solidFill>
              <a:effectLst>
                <a:outerShdw blurRad="38100" dist="38100" dir="2700000" algn="tl">
                  <a:srgbClr val="000000">
                    <a:alpha val="43137"/>
                  </a:srgbClr>
                </a:outerShdw>
              </a:effectLst>
              <a:latin typeface="Segoe" pitchFamily="34" charset="0"/>
            </a:endParaRPr>
          </a:p>
        </p:txBody>
      </p:sp>
      <p:sp>
        <p:nvSpPr>
          <p:cNvPr id="11" name="Isosceles Triangle 5">
            <a:extLst>
              <a:ext uri="{FF2B5EF4-FFF2-40B4-BE49-F238E27FC236}">
                <a16:creationId xmlns:a16="http://schemas.microsoft.com/office/drawing/2014/main" id="{321025A3-199E-554A-B8B9-2F74BD78B7AE}"/>
              </a:ext>
            </a:extLst>
          </p:cNvPr>
          <p:cNvSpPr>
            <a:spLocks noChangeAspect="1"/>
          </p:cNvSpPr>
          <p:nvPr/>
        </p:nvSpPr>
        <p:spPr bwMode="auto">
          <a:xfrm>
            <a:off x="2400300" y="746300"/>
            <a:ext cx="4369510" cy="4008350"/>
          </a:xfrm>
          <a:prstGeom prst="triangle">
            <a:avLst>
              <a:gd name="adj" fmla="val 50351"/>
            </a:avLst>
          </a:prstGeom>
          <a:gradFill flip="none" rotWithShape="1">
            <a:gsLst>
              <a:gs pos="91000">
                <a:srgbClr val="3ABAC2"/>
              </a:gs>
              <a:gs pos="26000">
                <a:srgbClr val="328493"/>
              </a:gs>
              <a:gs pos="0">
                <a:srgbClr val="328493"/>
              </a:gs>
              <a:gs pos="42000">
                <a:srgbClr val="1888A3"/>
              </a:gs>
              <a:gs pos="64000">
                <a:srgbClr val="1888A3"/>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57" fontAlgn="base">
              <a:spcBef>
                <a:spcPct val="0"/>
              </a:spcBef>
              <a:spcAft>
                <a:spcPct val="0"/>
              </a:spcAft>
              <a:defRPr/>
            </a:pPr>
            <a:endParaRPr lang="en-US" sz="1725" kern="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1"/>
          <p:cNvSpPr txBox="1">
            <a:spLocks/>
          </p:cNvSpPr>
          <p:nvPr/>
        </p:nvSpPr>
        <p:spPr>
          <a:xfrm>
            <a:off x="0" y="1905000"/>
            <a:ext cx="9144000" cy="3303511"/>
          </a:xfrm>
          <a:prstGeom prst="rect">
            <a:avLst/>
          </a:prstGeom>
        </p:spPr>
        <p:txBody>
          <a:bodyPr vert="horz" wrap="square" lIns="0" tIns="0" rIns="0" bIns="0" rtlCol="0" anchor="t">
            <a:noAutofit/>
          </a:bodyPr>
          <a:lstStyle/>
          <a:p>
            <a:pPr lvl="0" defTabSz="914363">
              <a:lnSpc>
                <a:spcPts val="5500"/>
              </a:lnSpc>
              <a:spcBef>
                <a:spcPts val="600"/>
              </a:spcBef>
              <a:defRPr/>
            </a:pPr>
            <a:r>
              <a:rPr lang="en-US" sz="54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	</a:t>
            </a:r>
            <a:r>
              <a:rPr lang="en-US" sz="5400" b="1" u="sng" spc="-113" dirty="0">
                <a:ln w="3175">
                  <a:noFill/>
                </a:ln>
                <a:gradFill flip="none" rotWithShape="1">
                  <a:gsLst>
                    <a:gs pos="63500">
                      <a:srgbClr val="F8BC33"/>
                    </a:gs>
                    <a:gs pos="51000">
                      <a:srgbClr val="F9CA48"/>
                    </a:gs>
                    <a:gs pos="0">
                      <a:srgbClr val="FFFFB9"/>
                    </a:gs>
                    <a:gs pos="26000">
                      <a:srgbClr val="FFFF99"/>
                    </a:gs>
                    <a:gs pos="94000">
                      <a:srgbClr val="DF9604"/>
                    </a:gs>
                  </a:gsLst>
                  <a:lin ang="5400000" scaled="0"/>
                  <a:tileRect/>
                </a:gradFill>
                <a:effectLst>
                  <a:outerShdw blurRad="50800" dist="38100" dir="2700000" algn="tl" rotWithShape="0">
                    <a:prstClr val="black">
                      <a:alpha val="40000"/>
                    </a:prstClr>
                  </a:outerShdw>
                </a:effectLst>
                <a:latin typeface="Imprint MT Shadow" pitchFamily="82" charset="77"/>
                <a:cs typeface="Arial" charset="0"/>
              </a:rPr>
              <a:t>Beyond the Basics</a:t>
            </a:r>
            <a:br>
              <a:rPr kumimoji="0" lang="en-US" sz="6600" b="1" u="sng" strike="noStrike" kern="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Imprint MT Shadow" pitchFamily="82" charset="77"/>
                <a:cs typeface="Arial" charset="0"/>
              </a:rPr>
            </a:br>
            <a:r>
              <a:rPr kumimoji="0" lang="en-US" sz="6600" b="1" strike="noStrike" kern="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Imprint MT Shadow" pitchFamily="82" charset="77"/>
                <a:cs typeface="Arial" charset="0"/>
              </a:rPr>
              <a:t>	</a:t>
            </a:r>
            <a:r>
              <a:rPr lang="en-US" sz="4800" spc="-113" dirty="0">
                <a:ln w="3175">
                  <a:noFill/>
                </a:ln>
                <a:solidFill>
                  <a:srgbClr val="00FFEE"/>
                </a:solidFill>
                <a:effectLst>
                  <a:outerShdw blurRad="50800" dist="38100" dir="2700000" algn="tl" rotWithShape="0">
                    <a:prstClr val="black">
                      <a:alpha val="40000"/>
                    </a:prstClr>
                  </a:outerShdw>
                </a:effectLst>
                <a:latin typeface="Calisto MT" panose="02040603050505030304" pitchFamily="18" charset="77"/>
                <a:cs typeface="Arial" charset="0"/>
              </a:rPr>
              <a:t>Big Book 12 Step Recovery</a:t>
            </a:r>
            <a:endParaRPr lang="en-US" sz="3200" spc="-113" dirty="0">
              <a:ln w="3175">
                <a:noFill/>
              </a:ln>
              <a:solidFill>
                <a:srgbClr val="00FFEE"/>
              </a:solidFill>
              <a:effectLst>
                <a:outerShdw blurRad="50800" dist="38100" dir="2700000" algn="tl" rotWithShape="0">
                  <a:prstClr val="black">
                    <a:alpha val="40000"/>
                  </a:prstClr>
                </a:outerShdw>
              </a:effectLst>
              <a:latin typeface="Calisto MT" panose="02040603050505030304" pitchFamily="18" charset="77"/>
              <a:cs typeface="Arial" charset="0"/>
            </a:endParaRPr>
          </a:p>
          <a:p>
            <a:pPr marL="0" marR="0" lvl="0" indent="0" algn="ctr" defTabSz="914363" eaLnBrk="1" fontAlgn="auto" latinLnBrk="0" hangingPunct="1">
              <a:lnSpc>
                <a:spcPts val="1700"/>
              </a:lnSpc>
              <a:spcBef>
                <a:spcPct val="0"/>
              </a:spcBef>
              <a:spcAft>
                <a:spcPts val="0"/>
              </a:spcAft>
              <a:buClrTx/>
              <a:buSzTx/>
              <a:buFontTx/>
              <a:buNone/>
              <a:tabLst/>
              <a:defRPr/>
            </a:pPr>
            <a:r>
              <a:rPr lang="en-US" sz="1400" i="1" kern="0" spc="-113"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rPr>
              <a:t>Copyright © 2020 by the Anonymous Alliance of Charitable Organizations</a:t>
            </a:r>
          </a:p>
          <a:p>
            <a:pPr marL="0" marR="0" lvl="0" indent="0" algn="ctr" defTabSz="914363" eaLnBrk="1" fontAlgn="auto" latinLnBrk="0" hangingPunct="1">
              <a:lnSpc>
                <a:spcPts val="1700"/>
              </a:lnSpc>
              <a:spcBef>
                <a:spcPct val="0"/>
              </a:spcBef>
              <a:spcAft>
                <a:spcPts val="0"/>
              </a:spcAft>
              <a:buClrTx/>
              <a:buSzTx/>
              <a:buFontTx/>
              <a:buNone/>
              <a:tabLst/>
              <a:defRPr/>
            </a:pPr>
            <a:r>
              <a:rPr lang="en-US" sz="1400" i="1" kern="0" spc="-113"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rPr>
              <a:t>(a Texas Non-Profit  Corporation and 501(c)(3) Public Charity)</a:t>
            </a:r>
          </a:p>
          <a:p>
            <a:pPr marL="0" marR="0" lvl="0" indent="0" algn="ctr" defTabSz="914363" eaLnBrk="1" fontAlgn="auto" latinLnBrk="0" hangingPunct="1">
              <a:lnSpc>
                <a:spcPts val="1700"/>
              </a:lnSpc>
              <a:spcBef>
                <a:spcPct val="0"/>
              </a:spcBef>
              <a:spcAft>
                <a:spcPts val="0"/>
              </a:spcAft>
              <a:buClrTx/>
              <a:buSzTx/>
              <a:buFontTx/>
              <a:buNone/>
              <a:tabLst/>
              <a:defRPr/>
            </a:pPr>
            <a:r>
              <a:rPr lang="en-US" sz="1600" i="1" spc="-150"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rPr>
              <a:t>FREE TO USE &amp; SHARE –  DO NOT MODIFY </a:t>
            </a:r>
            <a:endParaRPr lang="en-US" sz="1600" i="1" kern="0" spc="-150"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endParaRPr>
          </a:p>
          <a:p>
            <a:pPr marL="0" marR="0" lvl="0" indent="0" defTabSz="914363" eaLnBrk="1" fontAlgn="auto" latinLnBrk="0" hangingPunct="1">
              <a:lnSpc>
                <a:spcPct val="90000"/>
              </a:lnSpc>
              <a:spcBef>
                <a:spcPct val="0"/>
              </a:spcBef>
              <a:spcAft>
                <a:spcPts val="0"/>
              </a:spcAft>
              <a:buClrTx/>
              <a:buSzTx/>
              <a:buFontTx/>
              <a:buNone/>
              <a:tabLst/>
              <a:defRPr/>
            </a:pPr>
            <a:endParaRPr kumimoji="0" lang="en-US" sz="600" b="0" i="1" u="none" strike="noStrike" kern="0" cap="none" spc="-150" normalizeH="0" baseline="0" noProof="0" dirty="0">
              <a:ln w="3175">
                <a:noFill/>
              </a:ln>
              <a:solidFill>
                <a:schemeClr val="accent2">
                  <a:lumMod val="60000"/>
                  <a:lumOff val="40000"/>
                </a:schemeClr>
              </a:solidFill>
              <a:effectLst>
                <a:outerShdw blurRad="50800" dist="38100" dir="2700000" algn="tl" rotWithShape="0">
                  <a:prstClr val="black">
                    <a:alpha val="40000"/>
                  </a:prstClr>
                </a:outerShdw>
              </a:effectLst>
              <a:uLnTx/>
              <a:uFillTx/>
              <a:cs typeface="Arial" charset="0"/>
            </a:endParaRPr>
          </a:p>
          <a:p>
            <a:pPr marL="0" marR="0" lvl="0" indent="0" algn="ctr" defTabSz="914363" eaLnBrk="1" fontAlgn="auto" latinLnBrk="0" hangingPunct="1">
              <a:lnSpc>
                <a:spcPct val="90000"/>
              </a:lnSpc>
              <a:spcBef>
                <a:spcPct val="0"/>
              </a:spcBef>
              <a:spcAft>
                <a:spcPts val="0"/>
              </a:spcAft>
              <a:buClrTx/>
              <a:buSzTx/>
              <a:buFontTx/>
              <a:buNone/>
              <a:tabLst/>
              <a:defRPr/>
            </a:pPr>
            <a:r>
              <a:rPr lang="en-US" sz="4000" kern="0" spc="-113" dirty="0">
                <a:ln w="3175">
                  <a:noFill/>
                </a:ln>
                <a:solidFill>
                  <a:schemeClr val="accent6">
                    <a:lumMod val="50000"/>
                  </a:schemeClr>
                </a:solidFill>
                <a:effectLst>
                  <a:outerShdw blurRad="50800" dist="38100" dir="2700000" algn="tl" rotWithShape="0">
                    <a:prstClr val="black">
                      <a:alpha val="40000"/>
                    </a:prstClr>
                  </a:outerShdw>
                </a:effectLst>
                <a:cs typeface="Arial" charset="0"/>
              </a:rPr>
              <a:t>BB12Step.com</a:t>
            </a:r>
          </a:p>
          <a:p>
            <a:pPr marL="0" marR="0" lvl="0" indent="0" defTabSz="914363" eaLnBrk="1" fontAlgn="auto" latinLnBrk="0" hangingPunct="1">
              <a:lnSpc>
                <a:spcPct val="90000"/>
              </a:lnSpc>
              <a:spcBef>
                <a:spcPct val="0"/>
              </a:spcBef>
              <a:spcAft>
                <a:spcPts val="0"/>
              </a:spcAft>
              <a:buClrTx/>
              <a:buSzTx/>
              <a:buFontTx/>
              <a:buNone/>
              <a:tabLst/>
              <a:defRPr/>
            </a:pPr>
            <a:endParaRPr lang="en-US" sz="3000" kern="0" spc="-113" dirty="0">
              <a:ln w="3175">
                <a:noFill/>
              </a:ln>
              <a:solidFill>
                <a:schemeClr val="accent5">
                  <a:lumMod val="50000"/>
                </a:schemeClr>
              </a:solidFill>
              <a:effectLst>
                <a:outerShdw blurRad="50800" dist="38100" dir="2700000" algn="tl" rotWithShape="0">
                  <a:prstClr val="black">
                    <a:alpha val="40000"/>
                  </a:prstClr>
                </a:outerShdw>
              </a:effectLst>
              <a:cs typeface="Arial" charset="0"/>
            </a:endParaRPr>
          </a:p>
          <a:p>
            <a:pPr marL="0" marR="0" lvl="0" indent="0" defTabSz="914363" eaLnBrk="1" fontAlgn="auto" latinLnBrk="0" hangingPunct="1">
              <a:lnSpc>
                <a:spcPct val="90000"/>
              </a:lnSpc>
              <a:spcBef>
                <a:spcPct val="0"/>
              </a:spcBef>
              <a:spcAft>
                <a:spcPts val="0"/>
              </a:spcAft>
              <a:buClrTx/>
              <a:buSzTx/>
              <a:buFontTx/>
              <a:buNone/>
              <a:tabLst/>
              <a:defRPr/>
            </a:pPr>
            <a:endParaRPr lang="en-US" sz="1275" i="1" kern="0" spc="-113" dirty="0">
              <a:ln w="3175">
                <a:noFill/>
              </a:ln>
              <a:solidFill>
                <a:schemeClr val="tx1">
                  <a:lumMod val="75000"/>
                  <a:lumOff val="25000"/>
                </a:schemeClr>
              </a:solidFill>
              <a:effectLst>
                <a:outerShdw blurRad="50800" dist="38100" dir="2700000" algn="tl" rotWithShape="0">
                  <a:prstClr val="black">
                    <a:alpha val="40000"/>
                  </a:prstClr>
                </a:outerShdw>
              </a:effectLst>
              <a:cs typeface="Arial" charset="0"/>
            </a:endParaRPr>
          </a:p>
        </p:txBody>
      </p:sp>
      <p:sp>
        <p:nvSpPr>
          <p:cNvPr id="10" name="Subtitle 7"/>
          <p:cNvSpPr txBox="1">
            <a:spLocks/>
          </p:cNvSpPr>
          <p:nvPr/>
        </p:nvSpPr>
        <p:spPr>
          <a:xfrm>
            <a:off x="990600" y="5750868"/>
            <a:ext cx="8153400" cy="690265"/>
          </a:xfrm>
          <a:prstGeom prst="rect">
            <a:avLst/>
          </a:prstGeom>
        </p:spPr>
        <p:txBody>
          <a:bodyPr vert="horz" lIns="0" tIns="0" rIns="0" bIns="0" rtlCol="0">
            <a:noAutofit/>
          </a:bodyPr>
          <a:lstStyle/>
          <a:p>
            <a:r>
              <a:rPr lang="en-US" sz="4800" b="1" i="1" spc="-113" dirty="0">
                <a:ln w="3175">
                  <a:noFill/>
                </a:ln>
                <a:gradFill flip="none" rotWithShape="1">
                  <a:gsLst>
                    <a:gs pos="63500">
                      <a:srgbClr val="F8BC33"/>
                    </a:gs>
                    <a:gs pos="51000">
                      <a:srgbClr val="F9CA48"/>
                    </a:gs>
                    <a:gs pos="0">
                      <a:srgbClr val="FFFFB9"/>
                    </a:gs>
                    <a:gs pos="26000">
                      <a:srgbClr val="FFFF99"/>
                    </a:gs>
                    <a:gs pos="94000">
                      <a:srgbClr val="DF9604"/>
                    </a:gs>
                  </a:gsLst>
                  <a:lin ang="5400000" scaled="0"/>
                  <a:tileRect/>
                </a:gradFill>
                <a:effectLst>
                  <a:outerShdw blurRad="50800" dist="38100" dir="2700000" algn="tl" rotWithShape="0">
                    <a:prstClr val="black">
                      <a:alpha val="40000"/>
                    </a:prstClr>
                  </a:outerShdw>
                </a:effectLst>
                <a:cs typeface="Arial" charset="0"/>
              </a:rPr>
              <a:t>Discussion: “</a:t>
            </a:r>
            <a:r>
              <a:rPr lang="en-US" sz="4800" b="1" i="1" spc="-150" dirty="0">
                <a:ln w="3175">
                  <a:noFill/>
                </a:ln>
                <a:solidFill>
                  <a:srgbClr val="00FFEE"/>
                </a:solidFill>
                <a:effectLst>
                  <a:outerShdw blurRad="50800" dist="38100" dir="2700000" algn="tl" rotWithShape="0">
                    <a:prstClr val="black">
                      <a:alpha val="40000"/>
                    </a:prstClr>
                  </a:outerShdw>
                </a:effectLst>
                <a:cs typeface="Arial" charset="0"/>
              </a:rPr>
              <a:t>HONESTY</a:t>
            </a:r>
            <a:r>
              <a:rPr lang="en-US" sz="4800" b="1" i="1" spc="-113" dirty="0">
                <a:ln w="3175">
                  <a:noFill/>
                </a:ln>
                <a:gradFill flip="none" rotWithShape="1">
                  <a:gsLst>
                    <a:gs pos="63500">
                      <a:srgbClr val="F8BC33"/>
                    </a:gs>
                    <a:gs pos="51000">
                      <a:srgbClr val="F9CA48"/>
                    </a:gs>
                    <a:gs pos="0">
                      <a:srgbClr val="FFFFB9"/>
                    </a:gs>
                    <a:gs pos="26000">
                      <a:srgbClr val="FFFF99"/>
                    </a:gs>
                    <a:gs pos="94000">
                      <a:srgbClr val="DF9604"/>
                    </a:gs>
                  </a:gsLst>
                  <a:lin ang="5400000" scaled="0"/>
                  <a:tileRect/>
                </a:gradFill>
                <a:effectLst>
                  <a:outerShdw blurRad="50800" dist="38100" dir="2700000" algn="tl" rotWithShape="0">
                    <a:prstClr val="black">
                      <a:alpha val="40000"/>
                    </a:prstClr>
                  </a:outerShdw>
                </a:effectLst>
                <a:cs typeface="Arial" charset="0"/>
              </a:rPr>
              <a:t>”</a:t>
            </a:r>
          </a:p>
          <a:p>
            <a:endParaRPr lang="en-US" sz="48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
        <p:nvSpPr>
          <p:cNvPr id="8" name="Rectangle 7">
            <a:extLst>
              <a:ext uri="{FF2B5EF4-FFF2-40B4-BE49-F238E27FC236}">
                <a16:creationId xmlns:a16="http://schemas.microsoft.com/office/drawing/2014/main" id="{24656E07-C6A5-B245-8BFC-46B91F180E6A}"/>
              </a:ext>
            </a:extLst>
          </p:cNvPr>
          <p:cNvSpPr/>
          <p:nvPr/>
        </p:nvSpPr>
        <p:spPr bwMode="auto">
          <a:xfrm>
            <a:off x="228600" y="219456"/>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TextBox 11">
            <a:extLst>
              <a:ext uri="{FF2B5EF4-FFF2-40B4-BE49-F238E27FC236}">
                <a16:creationId xmlns:a16="http://schemas.microsoft.com/office/drawing/2014/main" id="{0AF3CA93-28CF-3149-9791-A1B36CED55EF}"/>
              </a:ext>
            </a:extLst>
          </p:cNvPr>
          <p:cNvSpPr txBox="1"/>
          <p:nvPr/>
        </p:nvSpPr>
        <p:spPr>
          <a:xfrm>
            <a:off x="381000" y="246185"/>
            <a:ext cx="8249721" cy="461665"/>
          </a:xfrm>
          <a:prstGeom prst="rect">
            <a:avLst/>
          </a:prstGeom>
          <a:noFill/>
        </p:spPr>
        <p:txBody>
          <a:bodyPr wrap="square" rtlCol="0">
            <a:spAutoFit/>
          </a:bodyPr>
          <a:lstStyle/>
          <a:p>
            <a:pPr algn="r"/>
            <a:r>
              <a:rPr lang="en-US" sz="2400" i="1" dirty="0">
                <a:solidFill>
                  <a:srgbClr val="39ADA0"/>
                </a:solidFill>
              </a:rPr>
              <a:t>(Revised: 08/28/2020)</a:t>
            </a:r>
          </a:p>
        </p:txBody>
      </p:sp>
    </p:spTree>
    <p:extLst>
      <p:ext uri="{BB962C8B-B14F-4D97-AF65-F5344CB8AC3E}">
        <p14:creationId xmlns:p14="http://schemas.microsoft.com/office/powerpoint/2010/main" val="3821307520"/>
      </p:ext>
    </p:extLst>
  </p:cSld>
  <p:clrMapOvr>
    <a:overrideClrMapping bg1="dk1" tx1="lt1" bg2="dk2" tx2="lt2" accent1="accent1" accent2="accent2" accent3="accent3" accent4="accent4" accent5="accent5" accent6="accent6" hlink="hlink" folHlink="folHlink"/>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35A2-6CD9-1D4C-9295-3A1D15A5D528}"/>
              </a:ext>
            </a:extLst>
          </p:cNvPr>
          <p:cNvSpPr>
            <a:spLocks noGrp="1"/>
          </p:cNvSpPr>
          <p:nvPr>
            <p:ph type="title"/>
          </p:nvPr>
        </p:nvSpPr>
        <p:spPr>
          <a:xfrm>
            <a:off x="363415" y="762000"/>
            <a:ext cx="8382000" cy="830997"/>
          </a:xfrm>
        </p:spPr>
        <p:txBody>
          <a:bodyPr/>
          <a:lstStyle/>
          <a:p>
            <a:pPr algn="ctr"/>
            <a:r>
              <a:rPr lang="en-US" sz="6000" b="1" i="1" u="sng"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latin typeface="+mn-lt"/>
              </a:rPr>
              <a:t>Discussion</a:t>
            </a:r>
          </a:p>
        </p:txBody>
      </p:sp>
      <p:sp>
        <p:nvSpPr>
          <p:cNvPr id="3" name="Text Placeholder 2">
            <a:extLst>
              <a:ext uri="{FF2B5EF4-FFF2-40B4-BE49-F238E27FC236}">
                <a16:creationId xmlns:a16="http://schemas.microsoft.com/office/drawing/2014/main" id="{51222DBA-A637-424B-B529-698241DC871F}"/>
              </a:ext>
            </a:extLst>
          </p:cNvPr>
          <p:cNvSpPr>
            <a:spLocks noGrp="1"/>
          </p:cNvSpPr>
          <p:nvPr>
            <p:ph type="body" sz="quarter" idx="10"/>
          </p:nvPr>
        </p:nvSpPr>
        <p:spPr>
          <a:xfrm>
            <a:off x="363415" y="1905000"/>
            <a:ext cx="8382000" cy="984885"/>
          </a:xfrm>
        </p:spPr>
        <p:txBody>
          <a:bodyPr/>
          <a:lstStyle/>
          <a:p>
            <a:endParaRPr lang="en-US" dirty="0"/>
          </a:p>
          <a:p>
            <a:endParaRPr lang="en-US" dirty="0"/>
          </a:p>
        </p:txBody>
      </p:sp>
      <p:sp>
        <p:nvSpPr>
          <p:cNvPr id="4" name="Rectangle 3">
            <a:extLst>
              <a:ext uri="{FF2B5EF4-FFF2-40B4-BE49-F238E27FC236}">
                <a16:creationId xmlns:a16="http://schemas.microsoft.com/office/drawing/2014/main" id="{4F39379C-D81A-BD40-B686-5E00B7A5CAAC}"/>
              </a:ext>
            </a:extLst>
          </p:cNvPr>
          <p:cNvSpPr/>
          <p:nvPr/>
        </p:nvSpPr>
        <p:spPr bwMode="auto">
          <a:xfrm>
            <a:off x="228600" y="228600"/>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a:extLst>
              <a:ext uri="{FF2B5EF4-FFF2-40B4-BE49-F238E27FC236}">
                <a16:creationId xmlns:a16="http://schemas.microsoft.com/office/drawing/2014/main" id="{1B94C24D-DA36-9749-A94C-88083E8C21D6}"/>
              </a:ext>
            </a:extLst>
          </p:cNvPr>
          <p:cNvSpPr/>
          <p:nvPr/>
        </p:nvSpPr>
        <p:spPr>
          <a:xfrm>
            <a:off x="363415" y="1712886"/>
            <a:ext cx="8382000" cy="4955203"/>
          </a:xfrm>
          <a:prstGeom prst="rect">
            <a:avLst/>
          </a:prstGeom>
        </p:spPr>
        <p:txBody>
          <a:bodyPr wrap="square">
            <a:spAutoFit/>
          </a:bodyPr>
          <a:lstStyle/>
          <a:p>
            <a:pPr algn="ctr"/>
            <a:r>
              <a:rPr lang="en-US" sz="5400" i="1" dirty="0">
                <a:solidFill>
                  <a:schemeClr val="tx1">
                    <a:lumMod val="85000"/>
                  </a:schemeClr>
                </a:solidFill>
              </a:rPr>
              <a:t>Was I </a:t>
            </a:r>
            <a:r>
              <a:rPr lang="en-US" sz="5400" b="1" i="1" u="sng" dirty="0">
                <a:solidFill>
                  <a:srgbClr val="B54CE8"/>
                </a:solidFill>
                <a:uFill>
                  <a:solidFill>
                    <a:schemeClr val="tx1"/>
                  </a:solidFill>
                </a:uFill>
              </a:rPr>
              <a:t>rigorously honest</a:t>
            </a:r>
          </a:p>
          <a:p>
            <a:pPr algn="ctr"/>
            <a:r>
              <a:rPr lang="en-US" sz="5400" i="1" dirty="0">
                <a:solidFill>
                  <a:schemeClr val="tx1">
                    <a:lumMod val="85000"/>
                  </a:schemeClr>
                </a:solidFill>
              </a:rPr>
              <a:t>if it’s not </a:t>
            </a:r>
            <a:r>
              <a:rPr lang="en-US" sz="5400" i="1" u="sng" dirty="0">
                <a:solidFill>
                  <a:schemeClr val="tx1">
                    <a:lumMod val="85000"/>
                  </a:schemeClr>
                </a:solidFill>
              </a:rPr>
              <a:t>actually true</a:t>
            </a:r>
            <a:r>
              <a:rPr lang="en-US" sz="5400" i="1" dirty="0">
                <a:solidFill>
                  <a:schemeClr val="tx1">
                    <a:lumMod val="85000"/>
                  </a:schemeClr>
                </a:solidFill>
                <a:uFill>
                  <a:solidFill>
                    <a:srgbClr val="00FFEE"/>
                  </a:solidFill>
                </a:uFill>
              </a:rPr>
              <a:t>?</a:t>
            </a:r>
            <a:r>
              <a:rPr lang="en-US" sz="5400" i="1" dirty="0">
                <a:solidFill>
                  <a:srgbClr val="B54CE8"/>
                </a:solidFill>
                <a:uFill>
                  <a:solidFill>
                    <a:srgbClr val="00FFEE"/>
                  </a:solidFill>
                </a:uFill>
              </a:rPr>
              <a:t> </a:t>
            </a:r>
          </a:p>
          <a:p>
            <a:pPr algn="ctr"/>
            <a:r>
              <a:rPr lang="en-US" sz="5400" i="1" dirty="0">
                <a:solidFill>
                  <a:schemeClr val="tx1">
                    <a:lumMod val="85000"/>
                  </a:schemeClr>
                </a:solidFill>
              </a:rPr>
              <a:t>Excuses, fantasy, and denial</a:t>
            </a:r>
            <a:r>
              <a:rPr lang="en-US" sz="5400" b="1" i="1" dirty="0">
                <a:solidFill>
                  <a:srgbClr val="B54CE8"/>
                </a:solidFill>
                <a:uFill>
                  <a:solidFill>
                    <a:srgbClr val="00FFEE"/>
                  </a:solidFill>
                </a:uFill>
              </a:rPr>
              <a:t> </a:t>
            </a:r>
            <a:r>
              <a:rPr lang="en-US" sz="5400" i="1" dirty="0">
                <a:solidFill>
                  <a:schemeClr val="tx1">
                    <a:lumMod val="85000"/>
                  </a:schemeClr>
                </a:solidFill>
                <a:uFill>
                  <a:solidFill>
                    <a:srgbClr val="00FFEE"/>
                  </a:solidFill>
                </a:uFill>
              </a:rPr>
              <a:t>will not</a:t>
            </a:r>
            <a:r>
              <a:rPr lang="en-US" sz="5400" i="1" dirty="0">
                <a:solidFill>
                  <a:schemeClr val="tx1">
                    <a:lumMod val="85000"/>
                  </a:schemeClr>
                </a:solidFill>
              </a:rPr>
              <a:t> pass a </a:t>
            </a:r>
            <a:r>
              <a:rPr lang="en-US" sz="5400" b="1" i="1" dirty="0">
                <a:solidFill>
                  <a:srgbClr val="B54CE8"/>
                </a:solidFill>
                <a:uFill>
                  <a:solidFill>
                    <a:schemeClr val="tx1"/>
                  </a:solidFill>
                </a:uFill>
              </a:rPr>
              <a:t>rigorous</a:t>
            </a:r>
          </a:p>
          <a:p>
            <a:pPr algn="ctr"/>
            <a:r>
              <a:rPr lang="en-US" sz="5400" i="1" dirty="0">
                <a:solidFill>
                  <a:schemeClr val="tx1">
                    <a:lumMod val="85000"/>
                  </a:schemeClr>
                </a:solidFill>
              </a:rPr>
              <a:t>“</a:t>
            </a:r>
            <a:r>
              <a:rPr lang="en-US" sz="5400" i="1" u="sng" dirty="0">
                <a:solidFill>
                  <a:schemeClr val="tx1">
                    <a:lumMod val="85000"/>
                  </a:schemeClr>
                </a:solidFill>
              </a:rPr>
              <a:t>reality check</a:t>
            </a:r>
            <a:r>
              <a:rPr lang="en-US" sz="5400" i="1" dirty="0">
                <a:solidFill>
                  <a:schemeClr val="tx1">
                    <a:lumMod val="85000"/>
                  </a:schemeClr>
                </a:solidFill>
              </a:rPr>
              <a:t>”.</a:t>
            </a:r>
          </a:p>
          <a:p>
            <a:pPr algn="ctr"/>
            <a:endParaRPr lang="en-US" b="1" i="1" dirty="0">
              <a:solidFill>
                <a:srgbClr val="FFC000"/>
              </a:solidFill>
            </a:endParaRPr>
          </a:p>
          <a:p>
            <a:pPr algn="ctr"/>
            <a:r>
              <a:rPr lang="en-US" sz="2800" b="1" i="1" spc="-113" dirty="0">
                <a:ln w="3175">
                  <a:noFill/>
                </a:ln>
                <a:gradFill flip="none" rotWithShape="1">
                  <a:gsLst>
                    <a:gs pos="63500">
                      <a:srgbClr val="F8BC33"/>
                    </a:gs>
                    <a:gs pos="51000">
                      <a:srgbClr val="F9CA48"/>
                    </a:gs>
                    <a:gs pos="0">
                      <a:srgbClr val="FFFFB9"/>
                    </a:gs>
                    <a:gs pos="26000">
                      <a:srgbClr val="FFFF99"/>
                    </a:gs>
                    <a:gs pos="94000">
                      <a:srgbClr val="DF9604"/>
                    </a:gs>
                  </a:gsLst>
                  <a:lin ang="5400000" scaled="0"/>
                  <a:tileRect/>
                </a:gradFill>
                <a:effectLst>
                  <a:outerShdw blurRad="50800" dist="38100" dir="2700000" algn="tl" rotWithShape="0">
                    <a:prstClr val="black">
                      <a:alpha val="40000"/>
                    </a:prstClr>
                  </a:outerShdw>
                </a:effectLst>
                <a:cs typeface="Arial" charset="0"/>
              </a:rPr>
              <a:t>- Continued -</a:t>
            </a:r>
          </a:p>
        </p:txBody>
      </p:sp>
    </p:spTree>
    <p:extLst>
      <p:ext uri="{BB962C8B-B14F-4D97-AF65-F5344CB8AC3E}">
        <p14:creationId xmlns:p14="http://schemas.microsoft.com/office/powerpoint/2010/main" val="2256021332"/>
      </p:ext>
    </p:extLst>
  </p:cSld>
  <p:clrMapOvr>
    <a:overrideClrMapping bg1="dk1" tx1="lt1" bg2="dk2" tx2="lt2" accent1="accent1" accent2="accent2" accent3="accent3" accent4="accent4" accent5="accent5" accent6="accent6" hlink="hlink" folHlink="folHlink"/>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CC1A-6036-F840-83A7-5A3B4EF98C6A}"/>
              </a:ext>
            </a:extLst>
          </p:cNvPr>
          <p:cNvSpPr>
            <a:spLocks noGrp="1"/>
          </p:cNvSpPr>
          <p:nvPr>
            <p:ph type="title"/>
          </p:nvPr>
        </p:nvSpPr>
        <p:spPr/>
        <p:txBody>
          <a:bodyPr/>
          <a:lstStyle/>
          <a:p>
            <a:r>
              <a:rPr lang="en-US" b="1" i="1" u="sng" dirty="0"/>
              <a:t>Discussion</a:t>
            </a:r>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 “</a:t>
            </a:r>
            <a:r>
              <a:rPr lang="en-US" b="1" i="1" dirty="0">
                <a:solidFill>
                  <a:srgbClr val="B54CE8"/>
                </a:solidFill>
              </a:rPr>
              <a:t>Honesty </a:t>
            </a:r>
            <a:r>
              <a:rPr lang="en-US" i="1" dirty="0">
                <a:solidFill>
                  <a:srgbClr val="B54CE8"/>
                </a:solidFill>
              </a:rPr>
              <a:t>(Rigorous)</a:t>
            </a:r>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a:t>
            </a:r>
            <a:endParaRPr lang="en-US" b="1" dirty="0"/>
          </a:p>
        </p:txBody>
      </p:sp>
      <p:sp>
        <p:nvSpPr>
          <p:cNvPr id="3" name="Text Placeholder 2">
            <a:extLst>
              <a:ext uri="{FF2B5EF4-FFF2-40B4-BE49-F238E27FC236}">
                <a16:creationId xmlns:a16="http://schemas.microsoft.com/office/drawing/2014/main" id="{EFA6BEF1-248B-014C-B7E5-B30D0A5EC79C}"/>
              </a:ext>
            </a:extLst>
          </p:cNvPr>
          <p:cNvSpPr>
            <a:spLocks noGrp="1"/>
          </p:cNvSpPr>
          <p:nvPr>
            <p:ph type="body" sz="quarter" idx="10"/>
          </p:nvPr>
        </p:nvSpPr>
        <p:spPr>
          <a:xfrm>
            <a:off x="381000" y="1066801"/>
            <a:ext cx="8534400" cy="5235279"/>
          </a:xfrm>
        </p:spPr>
        <p:txBody>
          <a:bodyPr/>
          <a:lstStyle/>
          <a:p>
            <a:r>
              <a:rPr lang="en-US" sz="3600" i="1" dirty="0"/>
              <a:t>Am I a </a:t>
            </a:r>
            <a:r>
              <a:rPr lang="en-US" sz="3600" i="1" u="sng" dirty="0">
                <a:solidFill>
                  <a:srgbClr val="00FFEE"/>
                </a:solidFill>
              </a:rPr>
              <a:t>real alcoholic</a:t>
            </a:r>
            <a:r>
              <a:rPr lang="en-US" sz="3600" i="1" dirty="0">
                <a:solidFill>
                  <a:srgbClr val="00FFEE"/>
                </a:solidFill>
              </a:rPr>
              <a:t>?</a:t>
            </a:r>
            <a:r>
              <a:rPr lang="en-US" sz="3600" i="1" dirty="0"/>
              <a:t> Have I actually been </a:t>
            </a:r>
            <a:r>
              <a:rPr lang="en-US" sz="3600" i="1" u="sng" dirty="0">
                <a:solidFill>
                  <a:srgbClr val="00FFEE"/>
                </a:solidFill>
              </a:rPr>
              <a:t>incredibly dis</a:t>
            </a:r>
            <a:r>
              <a:rPr lang="en-US" sz="3600" b="1" i="1" u="sng" dirty="0">
                <a:solidFill>
                  <a:srgbClr val="B54CE8"/>
                </a:solidFill>
                <a:uFill>
                  <a:solidFill>
                    <a:srgbClr val="00FFEE"/>
                  </a:solidFill>
                </a:uFill>
              </a:rPr>
              <a:t>honest </a:t>
            </a:r>
            <a:r>
              <a:rPr lang="en-US" sz="3600" i="1" dirty="0">
                <a:solidFill>
                  <a:srgbClr val="00FFEE"/>
                </a:solidFill>
              </a:rPr>
              <a:t>and selfish</a:t>
            </a:r>
            <a:r>
              <a:rPr lang="en-US" sz="3600" i="1" dirty="0"/>
              <a:t>? </a:t>
            </a:r>
          </a:p>
          <a:p>
            <a:pPr marL="0" indent="0">
              <a:buNone/>
            </a:pPr>
            <a:endParaRPr lang="en-US" sz="900" i="1" dirty="0"/>
          </a:p>
          <a:p>
            <a:r>
              <a:rPr lang="en-US" sz="3600" i="1" dirty="0"/>
              <a:t>Is </a:t>
            </a:r>
            <a:r>
              <a:rPr lang="en-US" sz="3600" b="1" i="1" u="sng" dirty="0">
                <a:solidFill>
                  <a:srgbClr val="B54CE8"/>
                </a:solidFill>
                <a:uFill>
                  <a:solidFill>
                    <a:srgbClr val="00FFEE"/>
                  </a:solidFill>
                </a:uFill>
              </a:rPr>
              <a:t>rigorous honesty</a:t>
            </a:r>
            <a:r>
              <a:rPr lang="en-US" sz="3600" i="1" dirty="0">
                <a:solidFill>
                  <a:srgbClr val="B54CE8"/>
                </a:solidFill>
                <a:uFill>
                  <a:solidFill>
                    <a:srgbClr val="00FFEE"/>
                  </a:solidFill>
                </a:uFill>
              </a:rPr>
              <a:t> </a:t>
            </a:r>
            <a:r>
              <a:rPr lang="en-US" sz="3600" i="1" dirty="0"/>
              <a:t>tested by what “we believed” or by what is “actually true”?</a:t>
            </a:r>
          </a:p>
          <a:p>
            <a:r>
              <a:rPr lang="en-US" sz="3600" i="1" dirty="0"/>
              <a:t>Am I capable of being </a:t>
            </a:r>
            <a:r>
              <a:rPr lang="en-US" sz="3600" b="1" i="1" u="sng" dirty="0">
                <a:solidFill>
                  <a:srgbClr val="B54CE8"/>
                </a:solidFill>
                <a:uFill>
                  <a:solidFill>
                    <a:srgbClr val="00FFEE"/>
                  </a:solidFill>
                </a:uFill>
              </a:rPr>
              <a:t>honest</a:t>
            </a:r>
            <a:r>
              <a:rPr lang="en-US" sz="3600" i="1" u="sng" dirty="0">
                <a:solidFill>
                  <a:srgbClr val="00FFEE"/>
                </a:solidFill>
              </a:rPr>
              <a:t> with </a:t>
            </a:r>
            <a:r>
              <a:rPr lang="en-US" sz="3600" i="1" u="sng" dirty="0">
                <a:solidFill>
                  <a:schemeClr val="tx1">
                    <a:lumMod val="75000"/>
                  </a:schemeClr>
                </a:solidFill>
              </a:rPr>
              <a:t>my</a:t>
            </a:r>
            <a:r>
              <a:rPr lang="en-US" sz="3600" i="1" u="sng" dirty="0">
                <a:solidFill>
                  <a:srgbClr val="00FFEE"/>
                </a:solidFill>
              </a:rPr>
              <a:t>self</a:t>
            </a:r>
            <a:r>
              <a:rPr lang="en-US" sz="3600" i="1" dirty="0"/>
              <a:t>?  All the time?  Some of the time?  How would we even know?</a:t>
            </a:r>
          </a:p>
          <a:p>
            <a:r>
              <a:rPr lang="en-US" sz="3600" i="1" dirty="0"/>
              <a:t>Have I </a:t>
            </a:r>
            <a:r>
              <a:rPr lang="en-US" sz="3600" b="1" i="1" u="sng" dirty="0">
                <a:solidFill>
                  <a:srgbClr val="B54CE8"/>
                </a:solidFill>
                <a:uFill>
                  <a:solidFill>
                    <a:srgbClr val="00FFEE"/>
                  </a:solidFill>
                </a:uFill>
              </a:rPr>
              <a:t>honestly</a:t>
            </a:r>
            <a:r>
              <a:rPr lang="en-US" sz="3600" b="1" i="1" dirty="0">
                <a:solidFill>
                  <a:srgbClr val="B54CE8"/>
                </a:solidFill>
                <a:uFill>
                  <a:solidFill>
                    <a:srgbClr val="00FFEE"/>
                  </a:solidFill>
                </a:uFill>
              </a:rPr>
              <a:t> </a:t>
            </a:r>
            <a:r>
              <a:rPr lang="en-US" sz="3600" i="1" dirty="0"/>
              <a:t>decided to seek Him?</a:t>
            </a:r>
          </a:p>
          <a:p>
            <a:endParaRPr lang="en-US" sz="900" i="1" dirty="0"/>
          </a:p>
          <a:p>
            <a:pPr marL="0" indent="0" algn="ctr">
              <a:buNone/>
            </a:pPr>
            <a:r>
              <a:rPr lang="en-US" sz="3600" b="1" i="1" u="sng" dirty="0">
                <a:solidFill>
                  <a:srgbClr val="FFC000"/>
                </a:solidFill>
              </a:rPr>
              <a:t>IF IT’S NOT TRUE, IT’S A LIE</a:t>
            </a:r>
          </a:p>
        </p:txBody>
      </p:sp>
      <p:sp>
        <p:nvSpPr>
          <p:cNvPr id="4" name="Rectangle 3">
            <a:extLst>
              <a:ext uri="{FF2B5EF4-FFF2-40B4-BE49-F238E27FC236}">
                <a16:creationId xmlns:a16="http://schemas.microsoft.com/office/drawing/2014/main" id="{5290DE15-D9D6-6E44-9E32-C6050041FF75}"/>
              </a:ext>
            </a:extLst>
          </p:cNvPr>
          <p:cNvSpPr/>
          <p:nvPr/>
        </p:nvSpPr>
        <p:spPr bwMode="auto">
          <a:xfrm>
            <a:off x="228600" y="219456"/>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449064479"/>
      </p:ext>
    </p:extLst>
  </p:cSld>
  <p:clrMapOvr>
    <a:overrideClrMapping bg1="dk1" tx1="lt1" bg2="dk2" tx2="lt2" accent1="accent1" accent2="accent2" accent3="accent3" accent4="accent4" accent5="accent5" accent6="accent6" hlink="hlink" folHlink="folHlink"/>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4896C2D-6FA3-E549-9408-865D3408D1D5}"/>
              </a:ext>
            </a:extLst>
          </p:cNvPr>
          <p:cNvSpPr/>
          <p:nvPr/>
        </p:nvSpPr>
        <p:spPr bwMode="auto">
          <a:xfrm>
            <a:off x="1965960" y="746300"/>
            <a:ext cx="5212080" cy="5212080"/>
          </a:xfrm>
          <a:prstGeom prst="ellipse">
            <a:avLst/>
          </a:prstGeom>
          <a:gradFill flip="none" rotWithShape="1">
            <a:gsLst>
              <a:gs pos="2000">
                <a:srgbClr val="00499A"/>
              </a:gs>
              <a:gs pos="99000">
                <a:srgbClr val="00499A"/>
              </a:gs>
              <a:gs pos="12000">
                <a:srgbClr val="006ACD"/>
              </a:gs>
              <a:gs pos="23000">
                <a:srgbClr val="0FA5D9"/>
              </a:gs>
              <a:gs pos="24000">
                <a:srgbClr val="0087E6"/>
              </a:gs>
              <a:gs pos="87000">
                <a:srgbClr val="00499A"/>
              </a:gs>
              <a:gs pos="66000">
                <a:srgbClr val="0056B3"/>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57" fontAlgn="base">
              <a:spcBef>
                <a:spcPct val="0"/>
              </a:spcBef>
              <a:spcAft>
                <a:spcPct val="0"/>
              </a:spcAft>
              <a:defRPr/>
            </a:pPr>
            <a:endParaRPr lang="en-US" sz="1725" kern="0" dirty="0">
              <a:solidFill>
                <a:srgbClr val="FFFFFF"/>
              </a:solidFill>
              <a:effectLst>
                <a:outerShdw blurRad="38100" dist="38100" dir="2700000" algn="tl">
                  <a:srgbClr val="000000">
                    <a:alpha val="43137"/>
                  </a:srgbClr>
                </a:outerShdw>
              </a:effectLst>
              <a:latin typeface="Segoe" pitchFamily="34" charset="0"/>
            </a:endParaRPr>
          </a:p>
        </p:txBody>
      </p:sp>
      <p:sp>
        <p:nvSpPr>
          <p:cNvPr id="11" name="Isosceles Triangle 5">
            <a:extLst>
              <a:ext uri="{FF2B5EF4-FFF2-40B4-BE49-F238E27FC236}">
                <a16:creationId xmlns:a16="http://schemas.microsoft.com/office/drawing/2014/main" id="{321025A3-199E-554A-B8B9-2F74BD78B7AE}"/>
              </a:ext>
            </a:extLst>
          </p:cNvPr>
          <p:cNvSpPr>
            <a:spLocks noChangeAspect="1"/>
          </p:cNvSpPr>
          <p:nvPr/>
        </p:nvSpPr>
        <p:spPr bwMode="auto">
          <a:xfrm>
            <a:off x="2400300" y="746300"/>
            <a:ext cx="4369510" cy="4008350"/>
          </a:xfrm>
          <a:prstGeom prst="triangle">
            <a:avLst>
              <a:gd name="adj" fmla="val 50351"/>
            </a:avLst>
          </a:prstGeom>
          <a:gradFill flip="none" rotWithShape="1">
            <a:gsLst>
              <a:gs pos="91000">
                <a:srgbClr val="3ABAC2"/>
              </a:gs>
              <a:gs pos="26000">
                <a:srgbClr val="328493"/>
              </a:gs>
              <a:gs pos="0">
                <a:srgbClr val="328493"/>
              </a:gs>
              <a:gs pos="42000">
                <a:srgbClr val="1888A3"/>
              </a:gs>
              <a:gs pos="64000">
                <a:srgbClr val="1888A3"/>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57" fontAlgn="base">
              <a:spcBef>
                <a:spcPct val="0"/>
              </a:spcBef>
              <a:spcAft>
                <a:spcPct val="0"/>
              </a:spcAft>
              <a:defRPr/>
            </a:pPr>
            <a:endParaRPr lang="en-US" sz="1725" kern="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1"/>
          <p:cNvSpPr txBox="1">
            <a:spLocks/>
          </p:cNvSpPr>
          <p:nvPr/>
        </p:nvSpPr>
        <p:spPr>
          <a:xfrm>
            <a:off x="0" y="1905000"/>
            <a:ext cx="9144000" cy="3303511"/>
          </a:xfrm>
          <a:prstGeom prst="rect">
            <a:avLst/>
          </a:prstGeom>
        </p:spPr>
        <p:txBody>
          <a:bodyPr vert="horz" wrap="square" lIns="0" tIns="0" rIns="0" bIns="0" rtlCol="0" anchor="t">
            <a:noAutofit/>
          </a:bodyPr>
          <a:lstStyle/>
          <a:p>
            <a:pPr lvl="0" defTabSz="914363">
              <a:lnSpc>
                <a:spcPts val="5500"/>
              </a:lnSpc>
              <a:spcBef>
                <a:spcPts val="600"/>
              </a:spcBef>
              <a:defRPr/>
            </a:pPr>
            <a:r>
              <a:rPr lang="en-US" sz="54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	</a:t>
            </a:r>
            <a:r>
              <a:rPr lang="en-US" sz="5400" b="1" u="sng" spc="-113" dirty="0">
                <a:ln w="3175">
                  <a:noFill/>
                </a:ln>
                <a:gradFill flip="none" rotWithShape="1">
                  <a:gsLst>
                    <a:gs pos="63500">
                      <a:srgbClr val="F8BC33"/>
                    </a:gs>
                    <a:gs pos="51000">
                      <a:srgbClr val="F9CA48"/>
                    </a:gs>
                    <a:gs pos="0">
                      <a:srgbClr val="FFFFB9"/>
                    </a:gs>
                    <a:gs pos="26000">
                      <a:srgbClr val="FFFF99"/>
                    </a:gs>
                    <a:gs pos="94000">
                      <a:srgbClr val="DF9604"/>
                    </a:gs>
                  </a:gsLst>
                  <a:lin ang="5400000" scaled="0"/>
                  <a:tileRect/>
                </a:gradFill>
                <a:effectLst>
                  <a:outerShdw blurRad="50800" dist="38100" dir="2700000" algn="tl" rotWithShape="0">
                    <a:prstClr val="black">
                      <a:alpha val="40000"/>
                    </a:prstClr>
                  </a:outerShdw>
                </a:effectLst>
                <a:latin typeface="Imprint MT Shadow" pitchFamily="82" charset="77"/>
                <a:cs typeface="Arial" charset="0"/>
              </a:rPr>
              <a:t>Beyond the Basics</a:t>
            </a:r>
            <a:br>
              <a:rPr kumimoji="0" lang="en-US" sz="6600" b="1" u="sng" strike="noStrike" kern="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Imprint MT Shadow" pitchFamily="82" charset="77"/>
                <a:cs typeface="Arial" charset="0"/>
              </a:rPr>
            </a:br>
            <a:r>
              <a:rPr kumimoji="0" lang="en-US" sz="6600" b="1" strike="noStrike" kern="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Imprint MT Shadow" pitchFamily="82" charset="77"/>
                <a:cs typeface="Arial" charset="0"/>
              </a:rPr>
              <a:t>	</a:t>
            </a:r>
            <a:r>
              <a:rPr lang="en-US" sz="4800" spc="-113" dirty="0">
                <a:ln w="3175">
                  <a:noFill/>
                </a:ln>
                <a:solidFill>
                  <a:srgbClr val="00FFEE"/>
                </a:solidFill>
                <a:effectLst>
                  <a:outerShdw blurRad="50800" dist="38100" dir="2700000" algn="tl" rotWithShape="0">
                    <a:prstClr val="black">
                      <a:alpha val="40000"/>
                    </a:prstClr>
                  </a:outerShdw>
                </a:effectLst>
                <a:latin typeface="Calisto MT" panose="02040603050505030304" pitchFamily="18" charset="77"/>
                <a:cs typeface="Arial" charset="0"/>
              </a:rPr>
              <a:t>Big Book 12 Step Recovery</a:t>
            </a:r>
            <a:endParaRPr lang="en-US" sz="3200" spc="-113" dirty="0">
              <a:ln w="3175">
                <a:noFill/>
              </a:ln>
              <a:solidFill>
                <a:srgbClr val="00FFEE"/>
              </a:solidFill>
              <a:effectLst>
                <a:outerShdw blurRad="50800" dist="38100" dir="2700000" algn="tl" rotWithShape="0">
                  <a:prstClr val="black">
                    <a:alpha val="40000"/>
                  </a:prstClr>
                </a:outerShdw>
              </a:effectLst>
              <a:latin typeface="Calisto MT" panose="02040603050505030304" pitchFamily="18" charset="77"/>
              <a:cs typeface="Arial" charset="0"/>
            </a:endParaRPr>
          </a:p>
          <a:p>
            <a:pPr marL="0" marR="0" lvl="0" indent="0" algn="ctr" defTabSz="914363" eaLnBrk="1" fontAlgn="auto" latinLnBrk="0" hangingPunct="1">
              <a:lnSpc>
                <a:spcPts val="1700"/>
              </a:lnSpc>
              <a:spcBef>
                <a:spcPct val="0"/>
              </a:spcBef>
              <a:spcAft>
                <a:spcPts val="0"/>
              </a:spcAft>
              <a:buClrTx/>
              <a:buSzTx/>
              <a:buFontTx/>
              <a:buNone/>
              <a:tabLst/>
              <a:defRPr/>
            </a:pPr>
            <a:r>
              <a:rPr lang="en-US" sz="1400" i="1" kern="0" spc="-113"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rPr>
              <a:t>Copyright © 2020 by the Anonymous Alliance of Charitable Organizations</a:t>
            </a:r>
          </a:p>
          <a:p>
            <a:pPr marL="0" marR="0" lvl="0" indent="0" algn="ctr" defTabSz="914363" eaLnBrk="1" fontAlgn="auto" latinLnBrk="0" hangingPunct="1">
              <a:lnSpc>
                <a:spcPts val="1700"/>
              </a:lnSpc>
              <a:spcBef>
                <a:spcPct val="0"/>
              </a:spcBef>
              <a:spcAft>
                <a:spcPts val="0"/>
              </a:spcAft>
              <a:buClrTx/>
              <a:buSzTx/>
              <a:buFontTx/>
              <a:buNone/>
              <a:tabLst/>
              <a:defRPr/>
            </a:pPr>
            <a:r>
              <a:rPr lang="en-US" sz="1400" i="1" kern="0" spc="-113"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rPr>
              <a:t>(a Texas Non-Profit  Corporation and 501(c)(3) Public Charity)</a:t>
            </a:r>
          </a:p>
          <a:p>
            <a:pPr marL="0" marR="0" lvl="0" indent="0" algn="ctr" defTabSz="914363" eaLnBrk="1" fontAlgn="auto" latinLnBrk="0" hangingPunct="1">
              <a:lnSpc>
                <a:spcPts val="1700"/>
              </a:lnSpc>
              <a:spcBef>
                <a:spcPct val="0"/>
              </a:spcBef>
              <a:spcAft>
                <a:spcPts val="0"/>
              </a:spcAft>
              <a:buClrTx/>
              <a:buSzTx/>
              <a:buFontTx/>
              <a:buNone/>
              <a:tabLst/>
              <a:defRPr/>
            </a:pPr>
            <a:r>
              <a:rPr lang="en-US" sz="1600" i="1" spc="-150"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rPr>
              <a:t>FREE TO USE &amp; SHARE –  DO NOT MODIFY </a:t>
            </a:r>
            <a:endParaRPr lang="en-US" sz="1600" i="1" kern="0" spc="-150"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endParaRPr>
          </a:p>
          <a:p>
            <a:pPr marL="0" marR="0" lvl="0" indent="0" defTabSz="914363" eaLnBrk="1" fontAlgn="auto" latinLnBrk="0" hangingPunct="1">
              <a:lnSpc>
                <a:spcPct val="90000"/>
              </a:lnSpc>
              <a:spcBef>
                <a:spcPct val="0"/>
              </a:spcBef>
              <a:spcAft>
                <a:spcPts val="0"/>
              </a:spcAft>
              <a:buClrTx/>
              <a:buSzTx/>
              <a:buFontTx/>
              <a:buNone/>
              <a:tabLst/>
              <a:defRPr/>
            </a:pPr>
            <a:endParaRPr kumimoji="0" lang="en-US" sz="600" b="0" i="1" u="none" strike="noStrike" kern="0" cap="none" spc="-150" normalizeH="0" baseline="0" noProof="0" dirty="0">
              <a:ln w="3175">
                <a:noFill/>
              </a:ln>
              <a:solidFill>
                <a:schemeClr val="accent2">
                  <a:lumMod val="60000"/>
                  <a:lumOff val="40000"/>
                </a:schemeClr>
              </a:solidFill>
              <a:effectLst>
                <a:outerShdw blurRad="50800" dist="38100" dir="2700000" algn="tl" rotWithShape="0">
                  <a:prstClr val="black">
                    <a:alpha val="40000"/>
                  </a:prstClr>
                </a:outerShdw>
              </a:effectLst>
              <a:uLnTx/>
              <a:uFillTx/>
              <a:cs typeface="Arial" charset="0"/>
            </a:endParaRPr>
          </a:p>
          <a:p>
            <a:pPr marL="0" marR="0" lvl="0" indent="0" algn="ctr" defTabSz="914363" eaLnBrk="1" fontAlgn="auto" latinLnBrk="0" hangingPunct="1">
              <a:lnSpc>
                <a:spcPct val="90000"/>
              </a:lnSpc>
              <a:spcBef>
                <a:spcPct val="0"/>
              </a:spcBef>
              <a:spcAft>
                <a:spcPts val="0"/>
              </a:spcAft>
              <a:buClrTx/>
              <a:buSzTx/>
              <a:buFontTx/>
              <a:buNone/>
              <a:tabLst/>
              <a:defRPr/>
            </a:pPr>
            <a:r>
              <a:rPr lang="en-US" sz="4000" kern="0" spc="-113" dirty="0">
                <a:ln w="3175">
                  <a:noFill/>
                </a:ln>
                <a:solidFill>
                  <a:schemeClr val="accent6">
                    <a:lumMod val="50000"/>
                  </a:schemeClr>
                </a:solidFill>
                <a:effectLst>
                  <a:outerShdw blurRad="50800" dist="38100" dir="2700000" algn="tl" rotWithShape="0">
                    <a:prstClr val="black">
                      <a:alpha val="40000"/>
                    </a:prstClr>
                  </a:outerShdw>
                </a:effectLst>
                <a:cs typeface="Arial" charset="0"/>
              </a:rPr>
              <a:t>BB12Step.com</a:t>
            </a:r>
          </a:p>
          <a:p>
            <a:pPr marL="0" marR="0" lvl="0" indent="0" defTabSz="914363" eaLnBrk="1" fontAlgn="auto" latinLnBrk="0" hangingPunct="1">
              <a:lnSpc>
                <a:spcPct val="90000"/>
              </a:lnSpc>
              <a:spcBef>
                <a:spcPct val="0"/>
              </a:spcBef>
              <a:spcAft>
                <a:spcPts val="0"/>
              </a:spcAft>
              <a:buClrTx/>
              <a:buSzTx/>
              <a:buFontTx/>
              <a:buNone/>
              <a:tabLst/>
              <a:defRPr/>
            </a:pPr>
            <a:endParaRPr lang="en-US" sz="3000" kern="0" spc="-113" dirty="0">
              <a:ln w="3175">
                <a:noFill/>
              </a:ln>
              <a:solidFill>
                <a:schemeClr val="accent5">
                  <a:lumMod val="50000"/>
                </a:schemeClr>
              </a:solidFill>
              <a:effectLst>
                <a:outerShdw blurRad="50800" dist="38100" dir="2700000" algn="tl" rotWithShape="0">
                  <a:prstClr val="black">
                    <a:alpha val="40000"/>
                  </a:prstClr>
                </a:outerShdw>
              </a:effectLst>
              <a:cs typeface="Arial" charset="0"/>
            </a:endParaRPr>
          </a:p>
          <a:p>
            <a:pPr marL="0" marR="0" lvl="0" indent="0" defTabSz="914363" eaLnBrk="1" fontAlgn="auto" latinLnBrk="0" hangingPunct="1">
              <a:lnSpc>
                <a:spcPct val="90000"/>
              </a:lnSpc>
              <a:spcBef>
                <a:spcPct val="0"/>
              </a:spcBef>
              <a:spcAft>
                <a:spcPts val="0"/>
              </a:spcAft>
              <a:buClrTx/>
              <a:buSzTx/>
              <a:buFontTx/>
              <a:buNone/>
              <a:tabLst/>
              <a:defRPr/>
            </a:pPr>
            <a:endParaRPr lang="en-US" sz="1275" i="1" kern="0" spc="-113" dirty="0">
              <a:ln w="3175">
                <a:noFill/>
              </a:ln>
              <a:solidFill>
                <a:schemeClr val="tx1">
                  <a:lumMod val="75000"/>
                  <a:lumOff val="25000"/>
                </a:schemeClr>
              </a:solidFill>
              <a:effectLst>
                <a:outerShdw blurRad="50800" dist="38100" dir="2700000" algn="tl" rotWithShape="0">
                  <a:prstClr val="black">
                    <a:alpha val="40000"/>
                  </a:prstClr>
                </a:outerShdw>
              </a:effectLst>
              <a:cs typeface="Arial" charset="0"/>
            </a:endParaRPr>
          </a:p>
        </p:txBody>
      </p:sp>
      <p:sp>
        <p:nvSpPr>
          <p:cNvPr id="10" name="Subtitle 7"/>
          <p:cNvSpPr txBox="1">
            <a:spLocks/>
          </p:cNvSpPr>
          <p:nvPr/>
        </p:nvSpPr>
        <p:spPr>
          <a:xfrm>
            <a:off x="990600" y="5750868"/>
            <a:ext cx="8153400" cy="690265"/>
          </a:xfrm>
          <a:prstGeom prst="rect">
            <a:avLst/>
          </a:prstGeom>
        </p:spPr>
        <p:txBody>
          <a:bodyPr vert="horz" lIns="0" tIns="0" rIns="0" bIns="0" rtlCol="0">
            <a:noAutofit/>
          </a:bodyPr>
          <a:lstStyle/>
          <a:p>
            <a:r>
              <a:rPr lang="en-US" sz="4800" b="1" i="1" spc="-113" dirty="0">
                <a:ln w="3175">
                  <a:noFill/>
                </a:ln>
                <a:gradFill flip="none" rotWithShape="1">
                  <a:gsLst>
                    <a:gs pos="63500">
                      <a:srgbClr val="F8BC33"/>
                    </a:gs>
                    <a:gs pos="51000">
                      <a:srgbClr val="F9CA48"/>
                    </a:gs>
                    <a:gs pos="0">
                      <a:srgbClr val="FFFFB9"/>
                    </a:gs>
                    <a:gs pos="26000">
                      <a:srgbClr val="FFFF99"/>
                    </a:gs>
                    <a:gs pos="94000">
                      <a:srgbClr val="DF9604"/>
                    </a:gs>
                  </a:gsLst>
                  <a:lin ang="5400000" scaled="0"/>
                  <a:tileRect/>
                </a:gradFill>
                <a:effectLst>
                  <a:outerShdw blurRad="50800" dist="38100" dir="2700000" algn="tl" rotWithShape="0">
                    <a:prstClr val="black">
                      <a:alpha val="40000"/>
                    </a:prstClr>
                  </a:outerShdw>
                </a:effectLst>
                <a:cs typeface="Arial" charset="0"/>
              </a:rPr>
              <a:t>Closing the Meeting</a:t>
            </a:r>
            <a:endParaRPr lang="en-US" sz="48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a:p>
            <a:endParaRPr lang="en-US" sz="48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
        <p:nvSpPr>
          <p:cNvPr id="8" name="Rectangle 7">
            <a:extLst>
              <a:ext uri="{FF2B5EF4-FFF2-40B4-BE49-F238E27FC236}">
                <a16:creationId xmlns:a16="http://schemas.microsoft.com/office/drawing/2014/main" id="{24656E07-C6A5-B245-8BFC-46B91F180E6A}"/>
              </a:ext>
            </a:extLst>
          </p:cNvPr>
          <p:cNvSpPr/>
          <p:nvPr/>
        </p:nvSpPr>
        <p:spPr bwMode="auto">
          <a:xfrm>
            <a:off x="228600" y="219456"/>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TextBox 11">
            <a:extLst>
              <a:ext uri="{FF2B5EF4-FFF2-40B4-BE49-F238E27FC236}">
                <a16:creationId xmlns:a16="http://schemas.microsoft.com/office/drawing/2014/main" id="{2156EE7E-0671-134D-B032-33FB31FE5AF9}"/>
              </a:ext>
            </a:extLst>
          </p:cNvPr>
          <p:cNvSpPr txBox="1"/>
          <p:nvPr/>
        </p:nvSpPr>
        <p:spPr>
          <a:xfrm>
            <a:off x="381000" y="246185"/>
            <a:ext cx="8249721" cy="461665"/>
          </a:xfrm>
          <a:prstGeom prst="rect">
            <a:avLst/>
          </a:prstGeom>
          <a:noFill/>
        </p:spPr>
        <p:txBody>
          <a:bodyPr wrap="square" rtlCol="0">
            <a:spAutoFit/>
          </a:bodyPr>
          <a:lstStyle/>
          <a:p>
            <a:pPr algn="r"/>
            <a:r>
              <a:rPr lang="en-US" sz="2400" i="1" dirty="0">
                <a:solidFill>
                  <a:srgbClr val="39ADA0"/>
                </a:solidFill>
              </a:rPr>
              <a:t>(Revised: 10/04/2020)</a:t>
            </a:r>
          </a:p>
        </p:txBody>
      </p:sp>
    </p:spTree>
    <p:extLst>
      <p:ext uri="{BB962C8B-B14F-4D97-AF65-F5344CB8AC3E}">
        <p14:creationId xmlns:p14="http://schemas.microsoft.com/office/powerpoint/2010/main" val="186142964"/>
      </p:ext>
    </p:extLst>
  </p:cSld>
  <p:clrMapOvr>
    <a:overrideClrMapping bg1="dk1" tx1="lt1" bg2="dk2" tx2="lt2" accent1="accent1" accent2="accent2" accent3="accent3" accent4="accent4" accent5="accent5" accent6="accent6" hlink="hlink" folHlink="folHlink"/>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81000" y="464552"/>
            <a:ext cx="8382000" cy="664797"/>
          </a:xfrm>
        </p:spPr>
        <p:txBody>
          <a:bodyPr/>
          <a:lstStyle/>
          <a:p>
            <a:r>
              <a:rPr lang="en-US" b="1" i="1" u="sng" dirty="0"/>
              <a:t>Closing</a:t>
            </a:r>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latin typeface="+mn-lt"/>
              </a:rPr>
              <a:t>:</a:t>
            </a:r>
          </a:p>
        </p:txBody>
      </p:sp>
      <p:sp>
        <p:nvSpPr>
          <p:cNvPr id="3" name="Text Placeholder 2"/>
          <p:cNvSpPr>
            <a:spLocks noGrp="1"/>
          </p:cNvSpPr>
          <p:nvPr>
            <p:ph type="body" sz="quarter" idx="10"/>
          </p:nvPr>
        </p:nvSpPr>
        <p:spPr>
          <a:xfrm>
            <a:off x="304800" y="1295401"/>
            <a:ext cx="8534400" cy="5180905"/>
          </a:xfrm>
        </p:spPr>
        <p:txBody>
          <a:bodyPr/>
          <a:lstStyle/>
          <a:p>
            <a:pPr>
              <a:lnSpc>
                <a:spcPts val="3800"/>
              </a:lnSpc>
              <a:spcBef>
                <a:spcPts val="0"/>
              </a:spcBef>
              <a:spcAft>
                <a:spcPts val="600"/>
              </a:spcAft>
            </a:pPr>
            <a:r>
              <a:rPr lang="en-US" sz="3600" dirty="0">
                <a:solidFill>
                  <a:schemeClr val="tx1">
                    <a:lumMod val="75000"/>
                  </a:schemeClr>
                </a:solidFill>
              </a:rPr>
              <a:t>Does anyone need to pick up a chip? </a:t>
            </a:r>
            <a:endParaRPr lang="en-US" sz="900" dirty="0">
              <a:solidFill>
                <a:schemeClr val="tx1">
                  <a:lumMod val="75000"/>
                </a:schemeClr>
              </a:solidFill>
            </a:endParaRPr>
          </a:p>
          <a:p>
            <a:pPr>
              <a:lnSpc>
                <a:spcPts val="3800"/>
              </a:lnSpc>
              <a:spcBef>
                <a:spcPts val="0"/>
              </a:spcBef>
              <a:spcAft>
                <a:spcPts val="600"/>
              </a:spcAft>
            </a:pPr>
            <a:r>
              <a:rPr lang="en-US" sz="3600" dirty="0">
                <a:solidFill>
                  <a:schemeClr val="tx1">
                    <a:lumMod val="75000"/>
                  </a:schemeClr>
                </a:solidFill>
              </a:rPr>
              <a:t>Are there any AA related announcements?</a:t>
            </a:r>
            <a:endParaRPr lang="en-US" sz="900" dirty="0">
              <a:solidFill>
                <a:schemeClr val="tx1">
                  <a:lumMod val="75000"/>
                </a:schemeClr>
              </a:solidFill>
            </a:endParaRPr>
          </a:p>
          <a:p>
            <a:pPr>
              <a:lnSpc>
                <a:spcPts val="3800"/>
              </a:lnSpc>
              <a:spcBef>
                <a:spcPts val="0"/>
              </a:spcBef>
              <a:spcAft>
                <a:spcPts val="600"/>
              </a:spcAft>
            </a:pPr>
            <a:r>
              <a:rPr lang="en-US" sz="3600" dirty="0">
                <a:solidFill>
                  <a:schemeClr val="tx1">
                    <a:lumMod val="75000"/>
                  </a:schemeClr>
                </a:solidFill>
              </a:rPr>
              <a:t>If you have taken the Steps as outlined in the Big Book with a sponsor and have time to help someone, please raise your hand.</a:t>
            </a:r>
          </a:p>
          <a:p>
            <a:pPr>
              <a:lnSpc>
                <a:spcPts val="3800"/>
              </a:lnSpc>
              <a:spcBef>
                <a:spcPts val="0"/>
              </a:spcBef>
              <a:spcAft>
                <a:spcPts val="600"/>
              </a:spcAft>
            </a:pPr>
            <a:r>
              <a:rPr lang="en-US" sz="3600" dirty="0">
                <a:solidFill>
                  <a:schemeClr val="tx1">
                    <a:lumMod val="75000"/>
                  </a:schemeClr>
                </a:solidFill>
              </a:rPr>
              <a:t>If you would like some help with our program, please let one of us know after the meeting</a:t>
            </a:r>
            <a:r>
              <a:rPr lang="en-US" sz="2400" dirty="0">
                <a:solidFill>
                  <a:schemeClr val="tx1">
                    <a:lumMod val="75000"/>
                  </a:schemeClr>
                </a:solidFill>
              </a:rPr>
              <a:t> </a:t>
            </a:r>
            <a:r>
              <a:rPr lang="en-US" sz="3600" dirty="0">
                <a:solidFill>
                  <a:schemeClr val="tx1">
                    <a:lumMod val="75000"/>
                  </a:schemeClr>
                </a:solidFill>
              </a:rPr>
              <a:t>-</a:t>
            </a:r>
            <a:r>
              <a:rPr lang="en-US" sz="2400" dirty="0">
                <a:solidFill>
                  <a:schemeClr val="tx1">
                    <a:lumMod val="75000"/>
                  </a:schemeClr>
                </a:solidFill>
              </a:rPr>
              <a:t> </a:t>
            </a:r>
            <a:r>
              <a:rPr lang="en-US" sz="3600" dirty="0">
                <a:solidFill>
                  <a:schemeClr val="tx1">
                    <a:lumMod val="75000"/>
                  </a:schemeClr>
                </a:solidFill>
              </a:rPr>
              <a:t>it would help us very much!</a:t>
            </a:r>
          </a:p>
          <a:p>
            <a:pPr>
              <a:lnSpc>
                <a:spcPts val="3800"/>
              </a:lnSpc>
              <a:spcBef>
                <a:spcPts val="0"/>
              </a:spcBef>
              <a:spcAft>
                <a:spcPts val="600"/>
              </a:spcAft>
            </a:pPr>
            <a:r>
              <a:rPr lang="en-US" sz="3600" dirty="0">
                <a:solidFill>
                  <a:schemeClr val="tx1">
                    <a:lumMod val="75000"/>
                  </a:schemeClr>
                </a:solidFill>
              </a:rPr>
              <a:t>Trying </a:t>
            </a:r>
            <a:r>
              <a:rPr lang="en-US" sz="3600" dirty="0">
                <a:solidFill>
                  <a:srgbClr val="00FFEE"/>
                </a:solidFill>
              </a:rPr>
              <a:t>“to carry this message to other</a:t>
            </a:r>
            <a:r>
              <a:rPr lang="en-US" sz="3600" dirty="0">
                <a:solidFill>
                  <a:schemeClr val="tx1">
                    <a:lumMod val="75000"/>
                  </a:schemeClr>
                </a:solidFill>
              </a:rPr>
              <a:t>s</a:t>
            </a:r>
            <a:r>
              <a:rPr lang="en-US" sz="3600" dirty="0">
                <a:solidFill>
                  <a:srgbClr val="00FFEE"/>
                </a:solidFill>
              </a:rPr>
              <a:t>”</a:t>
            </a:r>
            <a:r>
              <a:rPr lang="en-US" sz="2400" dirty="0">
                <a:solidFill>
                  <a:srgbClr val="00FFEE"/>
                </a:solidFill>
              </a:rPr>
              <a:t>(p.60) </a:t>
            </a:r>
            <a:r>
              <a:rPr lang="en-US" sz="3600" dirty="0">
                <a:solidFill>
                  <a:srgbClr val="00FFEE"/>
                </a:solidFill>
              </a:rPr>
              <a:t>“plays a vital part in </a:t>
            </a:r>
            <a:r>
              <a:rPr lang="en-US" sz="3600" dirty="0">
                <a:solidFill>
                  <a:schemeClr val="tx1">
                    <a:lumMod val="75000"/>
                  </a:schemeClr>
                </a:solidFill>
              </a:rPr>
              <a:t>our own </a:t>
            </a:r>
            <a:r>
              <a:rPr lang="en-US" sz="3600" dirty="0">
                <a:solidFill>
                  <a:srgbClr val="00FFEE"/>
                </a:solidFill>
              </a:rPr>
              <a:t>recovery.”</a:t>
            </a:r>
            <a:r>
              <a:rPr lang="en-US" sz="2400" dirty="0">
                <a:solidFill>
                  <a:srgbClr val="00FFEE"/>
                </a:solidFill>
              </a:rPr>
              <a:t>(p.94)</a:t>
            </a:r>
            <a:endParaRPr lang="en-US" sz="3600" dirty="0">
              <a:solidFill>
                <a:srgbClr val="00FFEE"/>
              </a:solidFill>
            </a:endParaRPr>
          </a:p>
        </p:txBody>
      </p:sp>
      <p:sp>
        <p:nvSpPr>
          <p:cNvPr id="4" name="Rectangle 3">
            <a:extLst>
              <a:ext uri="{FF2B5EF4-FFF2-40B4-BE49-F238E27FC236}">
                <a16:creationId xmlns:a16="http://schemas.microsoft.com/office/drawing/2014/main" id="{3694D6A3-FA16-AA47-9BD3-1E725FCDAB20}"/>
              </a:ext>
            </a:extLst>
          </p:cNvPr>
          <p:cNvSpPr/>
          <p:nvPr/>
        </p:nvSpPr>
        <p:spPr bwMode="auto">
          <a:xfrm>
            <a:off x="228600" y="230188"/>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4207610507"/>
      </p:ext>
    </p:extLst>
  </p:cSld>
  <p:clrMapOvr>
    <a:overrideClrMapping bg1="dk1" tx1="lt1" bg2="dk2" tx2="lt2" accent1="accent1" accent2="accent2" accent3="accent3" accent4="accent4" accent5="accent5" accent6="accent6" hlink="hlink" folHlink="folHlink"/>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81000" y="464552"/>
            <a:ext cx="8382000" cy="664797"/>
          </a:xfrm>
        </p:spPr>
        <p:txBody>
          <a:bodyPr/>
          <a:lstStyle/>
          <a:p>
            <a:r>
              <a:rPr lang="en-US" b="1" i="1" u="sng" dirty="0"/>
              <a:t>Closing Prayer</a:t>
            </a:r>
            <a:r>
              <a:rPr lang="en-US" b="1" i="1" dirty="0"/>
              <a:t>:</a:t>
            </a:r>
            <a:endPar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latin typeface="+mn-lt"/>
            </a:endParaRPr>
          </a:p>
        </p:txBody>
      </p:sp>
      <p:sp>
        <p:nvSpPr>
          <p:cNvPr id="3" name="Text Placeholder 2"/>
          <p:cNvSpPr>
            <a:spLocks noGrp="1"/>
          </p:cNvSpPr>
          <p:nvPr>
            <p:ph type="body" sz="quarter" idx="10"/>
          </p:nvPr>
        </p:nvSpPr>
        <p:spPr>
          <a:xfrm>
            <a:off x="304800" y="1295401"/>
            <a:ext cx="8534400" cy="3545586"/>
          </a:xfrm>
        </p:spPr>
        <p:txBody>
          <a:bodyPr/>
          <a:lstStyle/>
          <a:p>
            <a:pPr marL="0" indent="0" algn="ctr">
              <a:buNone/>
            </a:pPr>
            <a:endParaRPr lang="en-US" sz="3600" dirty="0">
              <a:solidFill>
                <a:schemeClr val="tx1">
                  <a:lumMod val="75000"/>
                </a:schemeClr>
              </a:solidFill>
            </a:endParaRPr>
          </a:p>
          <a:p>
            <a:pPr marL="0" indent="0" algn="ctr">
              <a:buNone/>
            </a:pPr>
            <a:r>
              <a:rPr lang="en-US" sz="3600" dirty="0">
                <a:solidFill>
                  <a:schemeClr val="tx1">
                    <a:lumMod val="75000"/>
                  </a:schemeClr>
                </a:solidFill>
              </a:rPr>
              <a:t>“Please join us in closing this meeting</a:t>
            </a:r>
          </a:p>
          <a:p>
            <a:pPr marL="0" indent="0" algn="ctr">
              <a:buNone/>
            </a:pPr>
            <a:r>
              <a:rPr lang="en-US" sz="3600" dirty="0">
                <a:solidFill>
                  <a:schemeClr val="tx1">
                    <a:lumMod val="75000"/>
                  </a:schemeClr>
                </a:solidFill>
              </a:rPr>
              <a:t>with the SEVENTH STEP PRAYER.”</a:t>
            </a:r>
          </a:p>
          <a:p>
            <a:pPr marL="0" indent="0" algn="ctr">
              <a:buNone/>
            </a:pPr>
            <a:endParaRPr lang="en-US" sz="36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a:p>
            <a:pPr marL="0" indent="0" algn="ctr">
              <a:buNone/>
            </a:pPr>
            <a:r>
              <a:rPr lang="en-US" sz="36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(Go to next slide - recite 7th  Step prayer)</a:t>
            </a:r>
          </a:p>
          <a:p>
            <a:pPr marL="0" indent="0">
              <a:buNone/>
            </a:pPr>
            <a:endParaRPr lang="en-US" sz="3600" dirty="0"/>
          </a:p>
        </p:txBody>
      </p:sp>
      <p:sp>
        <p:nvSpPr>
          <p:cNvPr id="4" name="Rectangle 3">
            <a:extLst>
              <a:ext uri="{FF2B5EF4-FFF2-40B4-BE49-F238E27FC236}">
                <a16:creationId xmlns:a16="http://schemas.microsoft.com/office/drawing/2014/main" id="{3694D6A3-FA16-AA47-9BD3-1E725FCDAB20}"/>
              </a:ext>
            </a:extLst>
          </p:cNvPr>
          <p:cNvSpPr/>
          <p:nvPr/>
        </p:nvSpPr>
        <p:spPr bwMode="auto">
          <a:xfrm>
            <a:off x="228600" y="230188"/>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909246332"/>
      </p:ext>
    </p:extLst>
  </p:cSld>
  <p:clrMapOvr>
    <a:overrideClrMapping bg1="dk1" tx1="lt1" bg2="dk2" tx2="lt2" accent1="accent1" accent2="accent2" accent3="accent3" accent4="accent4" accent5="accent5" accent6="accent6" hlink="hlink" folHlink="folHlink"/>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997196"/>
          </a:xfrm>
        </p:spPr>
        <p:txBody>
          <a:bodyPr/>
          <a:lstStyle/>
          <a:p>
            <a:br>
              <a:rPr lang="en-US" sz="2400" b="1" u="sng" dirty="0"/>
            </a:br>
            <a:r>
              <a:rPr lang="en-US" b="1" i="1" u="sng" dirty="0"/>
              <a:t>Seventh Step Prayer</a:t>
            </a:r>
            <a:endParaRPr lang="en-US" sz="2400" b="1" i="1" u="sng" dirty="0"/>
          </a:p>
        </p:txBody>
      </p:sp>
      <p:sp>
        <p:nvSpPr>
          <p:cNvPr id="3" name="Text Placeholder 2"/>
          <p:cNvSpPr>
            <a:spLocks noGrp="1"/>
          </p:cNvSpPr>
          <p:nvPr>
            <p:ph type="body" sz="quarter" idx="10"/>
          </p:nvPr>
        </p:nvSpPr>
        <p:spPr>
          <a:xfrm>
            <a:off x="495300" y="1097280"/>
            <a:ext cx="8153400" cy="4961358"/>
          </a:xfrm>
        </p:spPr>
        <p:txBody>
          <a:bodyPr/>
          <a:lstStyle/>
          <a:p>
            <a:pPr marL="0" indent="0">
              <a:spcBef>
                <a:spcPts val="600"/>
              </a:spcBef>
              <a:spcAft>
                <a:spcPts val="600"/>
              </a:spcAft>
              <a:buNone/>
            </a:pPr>
            <a:r>
              <a:rPr lang="en-US" sz="4200" dirty="0">
                <a:solidFill>
                  <a:srgbClr val="00FFEE"/>
                </a:solidFill>
                <a:latin typeface="Arial Narrow" panose="020B0604020202020204" pitchFamily="34" charset="0"/>
                <a:cs typeface="Arial Narrow" panose="020B0604020202020204" pitchFamily="34" charset="0"/>
              </a:rPr>
              <a:t>My Creator, I am now willing that you should have all of me, good and bad. </a:t>
            </a:r>
          </a:p>
          <a:p>
            <a:pPr marL="0" indent="0">
              <a:spcBef>
                <a:spcPts val="600"/>
              </a:spcBef>
              <a:spcAft>
                <a:spcPts val="600"/>
              </a:spcAft>
              <a:buNone/>
            </a:pPr>
            <a:r>
              <a:rPr lang="en-US" sz="4200" dirty="0">
                <a:solidFill>
                  <a:srgbClr val="00FFEE"/>
                </a:solidFill>
                <a:latin typeface="Arial Narrow" panose="020B0604020202020204" pitchFamily="34" charset="0"/>
                <a:cs typeface="Arial Narrow" panose="020B0604020202020204" pitchFamily="34" charset="0"/>
              </a:rPr>
              <a:t>I pray that you now remove from me every single defect of character		 which stands in the way of my usefulness to you and my fellows.</a:t>
            </a:r>
          </a:p>
          <a:p>
            <a:pPr marL="0" indent="0">
              <a:spcBef>
                <a:spcPts val="600"/>
              </a:spcBef>
              <a:spcAft>
                <a:spcPts val="600"/>
              </a:spcAft>
              <a:buNone/>
            </a:pPr>
            <a:r>
              <a:rPr lang="en-US" sz="4200" dirty="0">
                <a:solidFill>
                  <a:srgbClr val="00FFEE"/>
                </a:solidFill>
                <a:latin typeface="Arial Narrow" panose="020B0604020202020204" pitchFamily="34" charset="0"/>
                <a:cs typeface="Arial Narrow" panose="020B0604020202020204" pitchFamily="34" charset="0"/>
              </a:rPr>
              <a:t>Grant me strength, as I go out from here, to do your bidding. Amen. </a:t>
            </a:r>
            <a:r>
              <a:rPr lang="en-US" dirty="0">
                <a:solidFill>
                  <a:srgbClr val="00FFEE"/>
                </a:solidFill>
                <a:latin typeface="Arial Narrow" panose="020B0604020202020204" pitchFamily="34" charset="0"/>
                <a:cs typeface="Arial Narrow" panose="020B0604020202020204" pitchFamily="34" charset="0"/>
              </a:rPr>
              <a:t>(p.76)</a:t>
            </a:r>
          </a:p>
        </p:txBody>
      </p:sp>
      <p:sp>
        <p:nvSpPr>
          <p:cNvPr id="4" name="Rectangle 3">
            <a:extLst>
              <a:ext uri="{FF2B5EF4-FFF2-40B4-BE49-F238E27FC236}">
                <a16:creationId xmlns:a16="http://schemas.microsoft.com/office/drawing/2014/main" id="{DE794876-DE57-924B-AC69-825DB4160355}"/>
              </a:ext>
            </a:extLst>
          </p:cNvPr>
          <p:cNvSpPr/>
          <p:nvPr/>
        </p:nvSpPr>
        <p:spPr bwMode="auto">
          <a:xfrm>
            <a:off x="228600" y="219456"/>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0056B3"/>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285101850"/>
      </p:ext>
    </p:extLst>
  </p:cSld>
  <p:clrMapOvr>
    <a:overrideClrMapping bg1="dk1" tx1="lt1" bg2="dk2" tx2="lt2" accent1="accent1" accent2="accent2" accent3="accent3" accent4="accent4" accent5="accent5" accent6="accent6" hlink="hlink" folHlink="folHlink"/>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280217"/>
      </p:ext>
    </p:extLst>
  </p:cSld>
  <p:clrMapOvr>
    <a:overrideClrMapping bg1="dk1" tx1="lt1" bg2="dk2" tx2="lt2" accent1="accent1" accent2="accent2" accent3="accent3" accent4="accent4" accent5="accent5" accent6="accent6" hlink="hlink" folHlink="folHlink"/>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19200" y="918323"/>
            <a:ext cx="7696200" cy="5012141"/>
          </a:xfrm>
        </p:spPr>
        <p:txBody>
          <a:bodyPr/>
          <a:lstStyle/>
          <a:p>
            <a:pPr algn="ctr">
              <a:lnSpc>
                <a:spcPct val="100000"/>
              </a:lnSpc>
              <a:spcBef>
                <a:spcPts val="750"/>
              </a:spcBef>
              <a:spcAft>
                <a:spcPts val="225"/>
              </a:spcAft>
              <a:buNone/>
            </a:pPr>
            <a:r>
              <a:rPr lang="en-US" sz="6000" b="1" dirty="0">
                <a:solidFill>
                  <a:srgbClr val="0070C0"/>
                </a:solidFill>
                <a:latin typeface="Superclarendon" charset="0"/>
                <a:ea typeface="Superclarendon" charset="0"/>
                <a:cs typeface="Superclarendon" charset="0"/>
              </a:rPr>
              <a:t>BIG BOOK</a:t>
            </a:r>
            <a:r>
              <a:rPr lang="en-US" sz="3600" b="1" dirty="0">
                <a:solidFill>
                  <a:srgbClr val="0070C0"/>
                </a:solidFill>
                <a:latin typeface="Superclarendon" charset="0"/>
                <a:ea typeface="Superclarendon" charset="0"/>
                <a:cs typeface="Superclarendon" charset="0"/>
              </a:rPr>
              <a:t> </a:t>
            </a:r>
            <a:r>
              <a:rPr lang="en-US" sz="5400" b="1" dirty="0">
                <a:solidFill>
                  <a:srgbClr val="0070C0"/>
                </a:solidFill>
                <a:latin typeface="Superclarendon" charset="0"/>
                <a:ea typeface="Superclarendon" charset="0"/>
                <a:cs typeface="Superclarendon" charset="0"/>
              </a:rPr>
              <a:t>(BB)</a:t>
            </a:r>
          </a:p>
          <a:p>
            <a:pPr algn="ctr">
              <a:lnSpc>
                <a:spcPct val="100000"/>
              </a:lnSpc>
              <a:spcBef>
                <a:spcPts val="750"/>
              </a:spcBef>
              <a:buNone/>
            </a:pPr>
            <a:endParaRPr lang="en-US" sz="1200" dirty="0">
              <a:solidFill>
                <a:srgbClr val="0070C0"/>
              </a:solidFill>
              <a:latin typeface="Superclarendon" charset="0"/>
              <a:ea typeface="Superclarendon" charset="0"/>
              <a:cs typeface="Superclarendon" charset="0"/>
            </a:endParaRPr>
          </a:p>
          <a:p>
            <a:pPr algn="ctr">
              <a:lnSpc>
                <a:spcPct val="70000"/>
              </a:lnSpc>
              <a:spcBef>
                <a:spcPts val="450"/>
              </a:spcBef>
              <a:spcAft>
                <a:spcPts val="450"/>
              </a:spcAft>
              <a:buNone/>
            </a:pPr>
            <a:r>
              <a:rPr lang="en-US" sz="3600" b="1" dirty="0">
                <a:solidFill>
                  <a:srgbClr val="00FFEE"/>
                </a:solidFill>
                <a:latin typeface="Copperplate Gothic Bold" charset="0"/>
                <a:ea typeface="Copperplate Gothic Bold" charset="0"/>
                <a:cs typeface="Copperplate Gothic Bold" charset="0"/>
              </a:rPr>
              <a:t>ALCOHOLICS ANONYMOUS</a:t>
            </a:r>
          </a:p>
          <a:p>
            <a:pPr algn="ctr">
              <a:lnSpc>
                <a:spcPct val="70000"/>
              </a:lnSpc>
              <a:spcBef>
                <a:spcPts val="450"/>
              </a:spcBef>
              <a:spcAft>
                <a:spcPts val="450"/>
              </a:spcAft>
              <a:buNone/>
            </a:pPr>
            <a:endParaRPr lang="en-US" sz="100" dirty="0">
              <a:latin typeface="Copperplate Gothic Bold" charset="0"/>
              <a:ea typeface="Copperplate Gothic Bold" charset="0"/>
              <a:cs typeface="Copperplate Gothic Bold" charset="0"/>
            </a:endParaRPr>
          </a:p>
          <a:p>
            <a:pPr algn="ctr">
              <a:spcBef>
                <a:spcPts val="750"/>
              </a:spcBef>
              <a:buNone/>
            </a:pPr>
            <a:r>
              <a:rPr lang="en-US" sz="800" dirty="0">
                <a:solidFill>
                  <a:srgbClr val="74F650"/>
                </a:solidFill>
                <a:latin typeface="Franklin Gothic Demi Cond" charset="0"/>
                <a:ea typeface="Franklin Gothic Demi Cond" charset="0"/>
                <a:cs typeface="Franklin Gothic Demi Cond" charset="0"/>
              </a:rPr>
              <a:t> </a:t>
            </a:r>
            <a:r>
              <a:rPr lang="en-US" sz="8000" dirty="0">
                <a:solidFill>
                  <a:srgbClr val="74F650"/>
                </a:solidFill>
                <a:latin typeface="Franklin Gothic Demi Cond" charset="0"/>
                <a:ea typeface="Franklin Gothic Demi Cond" charset="0"/>
                <a:cs typeface="Franklin Gothic Demi Cond" charset="0"/>
              </a:rPr>
              <a:t>“SURVIVAL GUIDE”</a:t>
            </a:r>
          </a:p>
          <a:p>
            <a:pPr algn="ctr">
              <a:spcBef>
                <a:spcPts val="750"/>
              </a:spcBef>
              <a:buNone/>
            </a:pPr>
            <a:endParaRPr lang="en-US" sz="100" dirty="0">
              <a:solidFill>
                <a:srgbClr val="74F650"/>
              </a:solidFill>
              <a:latin typeface="Franklin Gothic Demi Cond" charset="0"/>
              <a:ea typeface="Franklin Gothic Demi Cond" charset="0"/>
              <a:cs typeface="Franklin Gothic Demi Cond" charset="0"/>
            </a:endParaRPr>
          </a:p>
          <a:p>
            <a:pPr algn="ctr">
              <a:lnSpc>
                <a:spcPct val="100000"/>
              </a:lnSpc>
              <a:spcBef>
                <a:spcPts val="450"/>
              </a:spcBef>
              <a:buNone/>
            </a:pPr>
            <a:r>
              <a:rPr lang="en-US" sz="5400" dirty="0">
                <a:solidFill>
                  <a:srgbClr val="FF0000"/>
                </a:solidFill>
                <a:latin typeface="Bernard MT Condensed" charset="0"/>
                <a:ea typeface="Bernard MT Condensed" charset="0"/>
                <a:cs typeface="Bernard MT Condensed" charset="0"/>
              </a:rPr>
              <a:t>“DO-OR-DIE” DIRECTIVES</a:t>
            </a:r>
          </a:p>
          <a:p>
            <a:pPr algn="ctr">
              <a:lnSpc>
                <a:spcPct val="100000"/>
              </a:lnSpc>
              <a:spcBef>
                <a:spcPts val="450"/>
              </a:spcBef>
              <a:buNone/>
            </a:pPr>
            <a:endParaRPr lang="en-US" sz="100" dirty="0">
              <a:solidFill>
                <a:srgbClr val="FF0000"/>
              </a:solidFill>
              <a:latin typeface="Bernard MT Condensed" charset="0"/>
              <a:ea typeface="Bernard MT Condensed" charset="0"/>
              <a:cs typeface="Bernard MT Condensed" charset="0"/>
            </a:endParaRPr>
          </a:p>
          <a:p>
            <a:pPr algn="ctr">
              <a:lnSpc>
                <a:spcPct val="100000"/>
              </a:lnSpc>
              <a:spcBef>
                <a:spcPts val="750"/>
              </a:spcBef>
              <a:buNone/>
            </a:pPr>
            <a:endParaRPr lang="en-US" sz="700" dirty="0">
              <a:solidFill>
                <a:srgbClr val="FF0000"/>
              </a:solidFill>
              <a:latin typeface="Bernard MT Condensed" charset="0"/>
              <a:ea typeface="Bernard MT Condensed" charset="0"/>
              <a:cs typeface="Bernard MT Condensed" charset="0"/>
            </a:endParaRPr>
          </a:p>
          <a:p>
            <a:pPr algn="ctr">
              <a:spcBef>
                <a:spcPts val="450"/>
              </a:spcBef>
              <a:buNone/>
            </a:pPr>
            <a:r>
              <a:rPr lang="en-US" sz="3600" dirty="0">
                <a:solidFill>
                  <a:srgbClr val="FFC000"/>
                </a:solidFill>
                <a:latin typeface="Superclarendon" panose="02060605060000020003" pitchFamily="18" charset="77"/>
                <a:ea typeface="Rockwell Condensed" charset="0"/>
                <a:cs typeface="Rockwell Condensed" charset="0"/>
              </a:rPr>
              <a:t> HOPELESS ALCOHOLICS </a:t>
            </a:r>
            <a:endParaRPr lang="en-US" sz="5400" dirty="0">
              <a:solidFill>
                <a:srgbClr val="FFC000"/>
              </a:solidFill>
              <a:latin typeface="Superclarendon" panose="02060605060000020003" pitchFamily="18" charset="77"/>
              <a:ea typeface="Rockwell Condensed" charset="0"/>
              <a:cs typeface="Rockwell Condensed" charset="0"/>
            </a:endParaRPr>
          </a:p>
        </p:txBody>
      </p:sp>
      <p:sp>
        <p:nvSpPr>
          <p:cNvPr id="5" name="Text Placeholder 2">
            <a:extLst>
              <a:ext uri="{FF2B5EF4-FFF2-40B4-BE49-F238E27FC236}">
                <a16:creationId xmlns:a16="http://schemas.microsoft.com/office/drawing/2014/main" id="{74CF1762-04DE-4A45-A464-6B4C685A4F63}"/>
              </a:ext>
            </a:extLst>
          </p:cNvPr>
          <p:cNvSpPr txBox="1">
            <a:spLocks/>
          </p:cNvSpPr>
          <p:nvPr/>
        </p:nvSpPr>
        <p:spPr>
          <a:xfrm>
            <a:off x="457200" y="1156750"/>
            <a:ext cx="1303817" cy="4666662"/>
          </a:xfrm>
          <a:prstGeom prst="rect">
            <a:avLst/>
          </a:prstGeom>
        </p:spPr>
        <p:txBody>
          <a:bodyPr vert="horz" wrap="square" lIns="0" tIns="0" rIns="0" bIns="0" rtlCol="0">
            <a:spAutoFit/>
          </a:bodyPr>
          <a:lstStyle>
            <a:lvl1pPr marL="396865" indent="-396865" algn="l" defTabSz="914340"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377" indent="-396865" algn="l" defTabSz="914340"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57" indent="-344479" algn="l" defTabSz="914340"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23" indent="-346066" algn="l" defTabSz="914340"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465" indent="-336542" algn="l" defTabSz="914340"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36"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8"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None/>
            </a:pPr>
            <a:r>
              <a:rPr lang="en-US" sz="4000" b="1" dirty="0">
                <a:solidFill>
                  <a:schemeClr val="tx1">
                    <a:lumMod val="75000"/>
                  </a:schemeClr>
                </a:solidFill>
              </a:rPr>
              <a:t>The</a:t>
            </a:r>
          </a:p>
          <a:p>
            <a:pPr>
              <a:lnSpc>
                <a:spcPct val="100000"/>
              </a:lnSpc>
              <a:spcBef>
                <a:spcPts val="0"/>
              </a:spcBef>
              <a:buNone/>
            </a:pPr>
            <a:endParaRPr lang="en-US" sz="600" b="1" dirty="0">
              <a:solidFill>
                <a:schemeClr val="tx1">
                  <a:lumMod val="75000"/>
                </a:schemeClr>
              </a:solidFill>
              <a:latin typeface="Superclarendon" charset="0"/>
              <a:ea typeface="Superclarendon" charset="0"/>
              <a:cs typeface="Superclarendon" charset="0"/>
            </a:endParaRPr>
          </a:p>
          <a:p>
            <a:pPr>
              <a:lnSpc>
                <a:spcPct val="100000"/>
              </a:lnSpc>
              <a:spcBef>
                <a:spcPts val="0"/>
              </a:spcBef>
              <a:buNone/>
            </a:pPr>
            <a:endParaRPr lang="en-US" sz="1000" b="1" dirty="0">
              <a:solidFill>
                <a:schemeClr val="tx1">
                  <a:lumMod val="75000"/>
                </a:schemeClr>
              </a:solidFill>
              <a:latin typeface="Superclarendon" charset="0"/>
              <a:ea typeface="Superclarendon" charset="0"/>
              <a:cs typeface="Superclarendon" charset="0"/>
            </a:endParaRPr>
          </a:p>
          <a:p>
            <a:pPr>
              <a:lnSpc>
                <a:spcPct val="100000"/>
              </a:lnSpc>
              <a:spcBef>
                <a:spcPts val="0"/>
              </a:spcBef>
              <a:buNone/>
            </a:pPr>
            <a:r>
              <a:rPr lang="en-US" sz="1050" b="1" dirty="0">
                <a:solidFill>
                  <a:schemeClr val="tx1">
                    <a:lumMod val="75000"/>
                  </a:schemeClr>
                </a:solidFill>
              </a:rPr>
              <a:t> </a:t>
            </a:r>
            <a:r>
              <a:rPr lang="en-US" sz="4000" b="1" dirty="0">
                <a:solidFill>
                  <a:schemeClr val="tx1">
                    <a:lumMod val="75000"/>
                  </a:schemeClr>
                </a:solidFill>
              </a:rPr>
              <a:t>of</a:t>
            </a:r>
            <a:endParaRPr lang="en-US" b="1" dirty="0">
              <a:latin typeface="Copperplate Gothic Bold" charset="0"/>
              <a:ea typeface="Copperplate Gothic Bold" charset="0"/>
              <a:cs typeface="Copperplate Gothic Bold" charset="0"/>
            </a:endParaRPr>
          </a:p>
          <a:p>
            <a:pPr>
              <a:spcBef>
                <a:spcPts val="0"/>
              </a:spcBef>
              <a:buNone/>
            </a:pPr>
            <a:endParaRPr lang="en-US" sz="4000" b="1" dirty="0">
              <a:solidFill>
                <a:schemeClr val="tx1">
                  <a:lumMod val="75000"/>
                </a:schemeClr>
              </a:solidFill>
            </a:endParaRPr>
          </a:p>
          <a:p>
            <a:pPr>
              <a:spcBef>
                <a:spcPts val="0"/>
              </a:spcBef>
              <a:buNone/>
            </a:pPr>
            <a:endParaRPr lang="en-US" sz="800" b="1" dirty="0">
              <a:solidFill>
                <a:schemeClr val="tx1">
                  <a:lumMod val="75000"/>
                </a:schemeClr>
              </a:solidFill>
            </a:endParaRPr>
          </a:p>
          <a:p>
            <a:pPr>
              <a:spcBef>
                <a:spcPts val="0"/>
              </a:spcBef>
              <a:buNone/>
            </a:pPr>
            <a:r>
              <a:rPr lang="en-US" sz="1050" b="1" dirty="0">
                <a:solidFill>
                  <a:schemeClr val="tx1">
                    <a:lumMod val="75000"/>
                  </a:schemeClr>
                </a:solidFill>
              </a:rPr>
              <a:t> </a:t>
            </a:r>
            <a:r>
              <a:rPr lang="en-US" sz="4000" b="1" dirty="0">
                <a:solidFill>
                  <a:schemeClr val="tx1">
                    <a:lumMod val="75000"/>
                  </a:schemeClr>
                </a:solidFill>
              </a:rPr>
              <a:t>is a </a:t>
            </a:r>
          </a:p>
          <a:p>
            <a:pPr>
              <a:spcBef>
                <a:spcPts val="0"/>
              </a:spcBef>
              <a:buNone/>
            </a:pPr>
            <a:endParaRPr lang="en-US" b="1" dirty="0">
              <a:solidFill>
                <a:schemeClr val="tx1">
                  <a:lumMod val="75000"/>
                </a:schemeClr>
              </a:solidFill>
            </a:endParaRPr>
          </a:p>
          <a:p>
            <a:pPr>
              <a:spcBef>
                <a:spcPts val="0"/>
              </a:spcBef>
              <a:buNone/>
            </a:pPr>
            <a:endParaRPr lang="en-US" sz="800" b="1" dirty="0">
              <a:solidFill>
                <a:schemeClr val="tx1">
                  <a:lumMod val="75000"/>
                </a:schemeClr>
              </a:solidFill>
            </a:endParaRPr>
          </a:p>
          <a:p>
            <a:pPr>
              <a:spcBef>
                <a:spcPts val="0"/>
              </a:spcBef>
              <a:buNone/>
            </a:pPr>
            <a:r>
              <a:rPr lang="en-US" sz="4000" b="1" dirty="0">
                <a:solidFill>
                  <a:schemeClr val="tx1">
                    <a:lumMod val="75000"/>
                  </a:schemeClr>
                </a:solidFill>
              </a:rPr>
              <a:t>with</a:t>
            </a:r>
            <a:endParaRPr lang="en-US" sz="300" b="1" dirty="0">
              <a:solidFill>
                <a:srgbClr val="FF0000"/>
              </a:solidFill>
              <a:latin typeface="Bernard MT Condensed" charset="0"/>
            </a:endParaRPr>
          </a:p>
          <a:p>
            <a:pPr>
              <a:spcBef>
                <a:spcPts val="0"/>
              </a:spcBef>
              <a:buNone/>
            </a:pPr>
            <a:endParaRPr lang="en-US" sz="800" b="1" dirty="0">
              <a:solidFill>
                <a:srgbClr val="FF0000"/>
              </a:solidFill>
              <a:latin typeface="Bernard MT Condensed" charset="0"/>
            </a:endParaRPr>
          </a:p>
          <a:p>
            <a:pPr>
              <a:spcBef>
                <a:spcPts val="0"/>
              </a:spcBef>
              <a:buNone/>
            </a:pPr>
            <a:endParaRPr lang="en-US" sz="300" b="1" dirty="0">
              <a:solidFill>
                <a:srgbClr val="FF0000"/>
              </a:solidFill>
              <a:latin typeface="Bernard MT Condensed" charset="0"/>
            </a:endParaRPr>
          </a:p>
          <a:p>
            <a:pPr>
              <a:spcBef>
                <a:spcPts val="0"/>
              </a:spcBef>
              <a:buNone/>
            </a:pPr>
            <a:endParaRPr lang="en-US" sz="1100" b="1" dirty="0">
              <a:solidFill>
                <a:srgbClr val="FF0000"/>
              </a:solidFill>
              <a:latin typeface="Bernard MT Condensed" charset="0"/>
            </a:endParaRPr>
          </a:p>
          <a:p>
            <a:pPr>
              <a:spcBef>
                <a:spcPts val="0"/>
              </a:spcBef>
              <a:buNone/>
            </a:pPr>
            <a:endParaRPr lang="en-US" sz="300" b="1" dirty="0">
              <a:solidFill>
                <a:srgbClr val="FF0000"/>
              </a:solidFill>
              <a:latin typeface="Bernard MT Condensed" charset="0"/>
            </a:endParaRPr>
          </a:p>
          <a:p>
            <a:pPr>
              <a:spcBef>
                <a:spcPts val="0"/>
              </a:spcBef>
              <a:buNone/>
            </a:pPr>
            <a:r>
              <a:rPr lang="en-US" sz="4000" b="1" dirty="0">
                <a:solidFill>
                  <a:schemeClr val="tx1">
                    <a:lumMod val="75000"/>
                  </a:schemeClr>
                </a:solidFill>
              </a:rPr>
              <a:t>for</a:t>
            </a:r>
            <a:endParaRPr lang="en-US" sz="4800" b="1" dirty="0">
              <a:solidFill>
                <a:srgbClr val="FFC000"/>
              </a:solidFill>
              <a:latin typeface="Superclarendon" panose="02060605060000020003" pitchFamily="18" charset="77"/>
              <a:ea typeface="Rockwell Condensed" charset="0"/>
              <a:cs typeface="Rockwell Condensed" charset="0"/>
            </a:endParaRPr>
          </a:p>
        </p:txBody>
      </p:sp>
      <p:sp>
        <p:nvSpPr>
          <p:cNvPr id="9" name="Rectangle 8">
            <a:extLst>
              <a:ext uri="{FF2B5EF4-FFF2-40B4-BE49-F238E27FC236}">
                <a16:creationId xmlns:a16="http://schemas.microsoft.com/office/drawing/2014/main" id="{ABE70E34-E59D-C54B-988C-7D774F021797}"/>
              </a:ext>
            </a:extLst>
          </p:cNvPr>
          <p:cNvSpPr/>
          <p:nvPr/>
        </p:nvSpPr>
        <p:spPr bwMode="auto">
          <a:xfrm>
            <a:off x="228600" y="228600"/>
            <a:ext cx="8686800" cy="6437376"/>
          </a:xfrm>
          <a:prstGeom prst="rect">
            <a:avLst/>
          </a:prstGeom>
          <a:noFill/>
          <a:ln w="76200">
            <a:solidFill>
              <a:srgbClr val="0070C0"/>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0056B3"/>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729841278"/>
      </p:ext>
    </p:extLst>
  </p:cSld>
  <p:clrMapOvr>
    <a:overrideClrMapping bg1="dk1" tx1="lt1" bg2="dk2" tx2="lt2" accent1="accent1" accent2="accent2" accent3="accent3" accent4="accent4" accent5="accent5" accent6="accent6" hlink="hlink" folHlink="folHlink"/>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923" y="454598"/>
            <a:ext cx="8382000" cy="1163395"/>
          </a:xfrm>
        </p:spPr>
        <p:txBody>
          <a:bodyPr>
            <a:normAutofit/>
          </a:bodyPr>
          <a:lstStyle/>
          <a:p>
            <a:r>
              <a:rPr lang="en-US" sz="4000" dirty="0">
                <a:solidFill>
                  <a:srgbClr val="378EF0"/>
                </a:solidFill>
                <a:latin typeface="Bernard MT Condensed" panose="02050806060905020404" pitchFamily="18" charset="77"/>
              </a:rPr>
              <a:t>Four </a:t>
            </a:r>
            <a:r>
              <a:rPr lang="en-US" sz="4000" dirty="0">
                <a:solidFill>
                  <a:srgbClr val="FF0000"/>
                </a:solidFill>
                <a:latin typeface="Bernard MT Condensed" panose="02050806060905020404" pitchFamily="18" charset="77"/>
              </a:rPr>
              <a:t>“Do-or-Die” Directives </a:t>
            </a:r>
            <a:r>
              <a:rPr lang="en-US" sz="4000" dirty="0">
                <a:solidFill>
                  <a:srgbClr val="378EF0"/>
                </a:solidFill>
                <a:latin typeface="Bernard MT Condensed" panose="02050806060905020404" pitchFamily="18" charset="77"/>
              </a:rPr>
              <a:t>from the Big Book</a:t>
            </a:r>
            <a:r>
              <a:rPr lang="en-US" sz="4400" i="1" dirty="0">
                <a:solidFill>
                  <a:schemeClr val="tx2"/>
                </a:solidFill>
              </a:rPr>
              <a:t>	</a:t>
            </a:r>
            <a:r>
              <a:rPr lang="en-US" sz="4000" b="1" i="1" dirty="0">
                <a:solidFill>
                  <a:schemeClr val="tx2"/>
                </a:solidFill>
              </a:rPr>
              <a:t>	</a:t>
            </a:r>
            <a:r>
              <a:rPr lang="en-US" sz="3600" b="1" i="1" dirty="0">
                <a:solidFill>
                  <a:schemeClr val="tx2"/>
                </a:solidFill>
              </a:rPr>
              <a:t>	</a:t>
            </a:r>
            <a:endParaRPr lang="en-US" b="1" i="1" dirty="0">
              <a:solidFill>
                <a:srgbClr val="FF0000"/>
              </a:solidFill>
            </a:endParaRPr>
          </a:p>
        </p:txBody>
      </p:sp>
      <p:sp>
        <p:nvSpPr>
          <p:cNvPr id="3" name="Text Placeholder 2"/>
          <p:cNvSpPr>
            <a:spLocks noGrp="1"/>
          </p:cNvSpPr>
          <p:nvPr>
            <p:ph type="body" sz="quarter" idx="10"/>
          </p:nvPr>
        </p:nvSpPr>
        <p:spPr>
          <a:xfrm>
            <a:off x="468922" y="1371600"/>
            <a:ext cx="8446477" cy="5486400"/>
          </a:xfrm>
        </p:spPr>
        <p:txBody>
          <a:bodyPr>
            <a:noAutofit/>
          </a:bodyPr>
          <a:lstStyle/>
          <a:p>
            <a:pPr marL="742950" indent="-742950">
              <a:spcBef>
                <a:spcPts val="0"/>
              </a:spcBef>
              <a:buNone/>
            </a:pPr>
            <a:r>
              <a:rPr lang="en-US" sz="3600" b="1" dirty="0">
                <a:solidFill>
                  <a:srgbClr val="5BFFF3"/>
                </a:solidFill>
              </a:rPr>
              <a:t>1)                                  2)</a:t>
            </a:r>
          </a:p>
          <a:p>
            <a:pPr marL="742950" indent="-742950">
              <a:spcBef>
                <a:spcPts val="0"/>
              </a:spcBef>
              <a:buNone/>
            </a:pPr>
            <a:endParaRPr lang="en-US" sz="3600" b="1" dirty="0">
              <a:solidFill>
                <a:srgbClr val="5BFFF3"/>
              </a:solidFill>
            </a:endParaRPr>
          </a:p>
          <a:p>
            <a:pPr marL="742950" indent="-742950">
              <a:spcBef>
                <a:spcPts val="0"/>
              </a:spcBef>
              <a:buNone/>
            </a:pPr>
            <a:endParaRPr lang="en-US" sz="3600" b="1" dirty="0">
              <a:solidFill>
                <a:srgbClr val="5BFFF3"/>
              </a:solidFill>
            </a:endParaRPr>
          </a:p>
          <a:p>
            <a:pPr marL="742950" indent="-742950">
              <a:spcBef>
                <a:spcPts val="0"/>
              </a:spcBef>
              <a:buNone/>
            </a:pPr>
            <a:endParaRPr lang="en-US" sz="3600" b="1" dirty="0">
              <a:solidFill>
                <a:srgbClr val="5BFFF3"/>
              </a:solidFill>
            </a:endParaRPr>
          </a:p>
          <a:p>
            <a:pPr marL="742950" indent="-742950">
              <a:spcBef>
                <a:spcPts val="0"/>
              </a:spcBef>
              <a:buNone/>
            </a:pPr>
            <a:endParaRPr lang="en-US" sz="3600" b="1" dirty="0">
              <a:solidFill>
                <a:srgbClr val="5BFFF3"/>
              </a:solidFill>
            </a:endParaRPr>
          </a:p>
          <a:p>
            <a:pPr marL="742950" indent="-742950">
              <a:spcBef>
                <a:spcPts val="0"/>
              </a:spcBef>
              <a:buNone/>
            </a:pPr>
            <a:endParaRPr lang="en-US" sz="1800" b="1" dirty="0">
              <a:solidFill>
                <a:srgbClr val="5BFFF3"/>
              </a:solidFill>
            </a:endParaRPr>
          </a:p>
          <a:p>
            <a:pPr marL="742950" indent="-742950">
              <a:spcBef>
                <a:spcPts val="0"/>
              </a:spcBef>
              <a:buNone/>
            </a:pPr>
            <a:r>
              <a:rPr lang="en-US" sz="3600" b="1" dirty="0">
                <a:solidFill>
                  <a:srgbClr val="5BFFF3"/>
                </a:solidFill>
              </a:rPr>
              <a:t>       3)                                  4)</a:t>
            </a:r>
          </a:p>
          <a:p>
            <a:pPr marL="0" indent="0">
              <a:spcBef>
                <a:spcPts val="0"/>
              </a:spcBef>
              <a:buNone/>
            </a:pPr>
            <a:endParaRPr lang="en-US" sz="3600" b="1" dirty="0">
              <a:solidFill>
                <a:srgbClr val="5BFFF3"/>
              </a:solidFill>
            </a:endParaRPr>
          </a:p>
          <a:p>
            <a:pPr marL="742950" indent="-742950">
              <a:spcBef>
                <a:spcPts val="0"/>
              </a:spcBef>
              <a:buAutoNum type="arabicParenR"/>
            </a:pPr>
            <a:endParaRPr lang="en-US" sz="3600" b="1" dirty="0">
              <a:solidFill>
                <a:srgbClr val="5BFFF3"/>
              </a:solidFill>
            </a:endParaRPr>
          </a:p>
          <a:p>
            <a:pPr marL="742950" indent="-742950">
              <a:spcBef>
                <a:spcPts val="0"/>
              </a:spcBef>
              <a:buAutoNum type="arabicParenR"/>
            </a:pPr>
            <a:endParaRPr lang="en-US" sz="3600" b="1" dirty="0">
              <a:solidFill>
                <a:srgbClr val="5BFFF3"/>
              </a:solidFill>
            </a:endParaRPr>
          </a:p>
          <a:p>
            <a:pPr marL="742950" indent="-742950">
              <a:spcBef>
                <a:spcPts val="0"/>
              </a:spcBef>
              <a:buAutoNum type="arabicParenR"/>
            </a:pPr>
            <a:endParaRPr lang="en-US" sz="3600" b="1" dirty="0">
              <a:solidFill>
                <a:srgbClr val="5BFFF3"/>
              </a:solidFill>
            </a:endParaRPr>
          </a:p>
          <a:p>
            <a:pPr marL="742950" indent="-742950">
              <a:spcBef>
                <a:spcPts val="0"/>
              </a:spcBef>
              <a:buAutoNum type="arabicParenR"/>
            </a:pPr>
            <a:endParaRPr lang="en-US" sz="3600" b="1" dirty="0">
              <a:solidFill>
                <a:srgbClr val="5BFFF3"/>
              </a:solidFill>
            </a:endParaRPr>
          </a:p>
          <a:p>
            <a:pPr marL="742950" indent="-742950">
              <a:spcBef>
                <a:spcPts val="0"/>
              </a:spcBef>
              <a:buNone/>
            </a:pPr>
            <a:endParaRPr lang="en-US" sz="3600" b="1" dirty="0">
              <a:solidFill>
                <a:srgbClr val="5BFFF3"/>
              </a:solidFill>
            </a:endParaRPr>
          </a:p>
          <a:p>
            <a:pPr>
              <a:spcBef>
                <a:spcPts val="0"/>
              </a:spcBef>
              <a:buNone/>
            </a:pPr>
            <a:endParaRPr lang="en-US" sz="3600" b="1" dirty="0">
              <a:solidFill>
                <a:srgbClr val="5BFFF3"/>
              </a:solidFill>
            </a:endParaRPr>
          </a:p>
          <a:p>
            <a:pPr>
              <a:spcBef>
                <a:spcPts val="0"/>
              </a:spcBef>
              <a:buNone/>
            </a:pPr>
            <a:endParaRPr lang="en-US" sz="1800" b="1" i="1" spc="-150" dirty="0">
              <a:ln w="3175">
                <a:noFill/>
              </a:ln>
              <a:solidFill>
                <a:schemeClr val="tx2"/>
              </a:solidFill>
              <a:effectLst>
                <a:outerShdw blurRad="50800" dist="38100" dir="2700000" algn="tl" rotWithShape="0">
                  <a:prstClr val="black">
                    <a:alpha val="40000"/>
                  </a:prstClr>
                </a:outerShdw>
              </a:effectLst>
              <a:cs typeface="Arial" charset="0"/>
            </a:endParaRPr>
          </a:p>
        </p:txBody>
      </p:sp>
      <p:pic>
        <p:nvPicPr>
          <p:cNvPr id="10" name="Picture 9" descr="Get Spiritual or Die 4 - Yellow.jpg">
            <a:extLst>
              <a:ext uri="{FF2B5EF4-FFF2-40B4-BE49-F238E27FC236}">
                <a16:creationId xmlns:a16="http://schemas.microsoft.com/office/drawing/2014/main" id="{3D4660A7-045B-2F42-8939-CBBFCD961B3C}"/>
              </a:ext>
            </a:extLst>
          </p:cNvPr>
          <p:cNvPicPr>
            <a:picLocks noChangeAspect="1"/>
          </p:cNvPicPr>
          <p:nvPr/>
        </p:nvPicPr>
        <p:blipFill>
          <a:blip r:embed="rId4" cstate="print"/>
          <a:stretch>
            <a:fillRect/>
          </a:stretch>
        </p:blipFill>
        <p:spPr>
          <a:xfrm>
            <a:off x="4910329" y="1391995"/>
            <a:ext cx="2958352" cy="2286000"/>
          </a:xfrm>
          <a:prstGeom prst="rect">
            <a:avLst/>
          </a:prstGeom>
        </p:spPr>
      </p:pic>
      <p:pic>
        <p:nvPicPr>
          <p:cNvPr id="12" name="Picture 11" descr="Get Spiritual or Die 4 - Yellow.jpg">
            <a:extLst>
              <a:ext uri="{FF2B5EF4-FFF2-40B4-BE49-F238E27FC236}">
                <a16:creationId xmlns:a16="http://schemas.microsoft.com/office/drawing/2014/main" id="{618546CB-9A2B-CA4C-9441-CFB4B589F6B3}"/>
              </a:ext>
            </a:extLst>
          </p:cNvPr>
          <p:cNvPicPr>
            <a:picLocks noChangeAspect="1"/>
          </p:cNvPicPr>
          <p:nvPr/>
        </p:nvPicPr>
        <p:blipFill>
          <a:blip r:embed="rId5" cstate="print"/>
          <a:stretch>
            <a:fillRect/>
          </a:stretch>
        </p:blipFill>
        <p:spPr>
          <a:xfrm>
            <a:off x="1701571" y="4108862"/>
            <a:ext cx="2958352" cy="2280061"/>
          </a:xfrm>
          <a:prstGeom prst="rect">
            <a:avLst/>
          </a:prstGeom>
        </p:spPr>
      </p:pic>
      <p:pic>
        <p:nvPicPr>
          <p:cNvPr id="13" name="Picture 12" descr="Get Spiritual or Die 4 - Yellow.jpg">
            <a:extLst>
              <a:ext uri="{FF2B5EF4-FFF2-40B4-BE49-F238E27FC236}">
                <a16:creationId xmlns:a16="http://schemas.microsoft.com/office/drawing/2014/main" id="{C501BBCC-33E2-F94D-9C1E-BBED8F3D0E2B}"/>
              </a:ext>
            </a:extLst>
          </p:cNvPr>
          <p:cNvPicPr>
            <a:picLocks noChangeAspect="1"/>
          </p:cNvPicPr>
          <p:nvPr/>
        </p:nvPicPr>
        <p:blipFill>
          <a:blip r:embed="rId6" cstate="print"/>
          <a:stretch>
            <a:fillRect/>
          </a:stretch>
        </p:blipFill>
        <p:spPr>
          <a:xfrm>
            <a:off x="5562600" y="4108862"/>
            <a:ext cx="2958352" cy="2285999"/>
          </a:xfrm>
          <a:prstGeom prst="rect">
            <a:avLst/>
          </a:prstGeom>
        </p:spPr>
      </p:pic>
      <p:pic>
        <p:nvPicPr>
          <p:cNvPr id="9" name="Picture 8" descr="Get Spiritual or Die 4 - Yellow.jpg">
            <a:extLst>
              <a:ext uri="{FF2B5EF4-FFF2-40B4-BE49-F238E27FC236}">
                <a16:creationId xmlns:a16="http://schemas.microsoft.com/office/drawing/2014/main" id="{65CE5C74-A08A-7444-9E58-97A796D18618}"/>
              </a:ext>
            </a:extLst>
          </p:cNvPr>
          <p:cNvPicPr>
            <a:picLocks noChangeAspect="1"/>
          </p:cNvPicPr>
          <p:nvPr/>
        </p:nvPicPr>
        <p:blipFill>
          <a:blip r:embed="rId7" cstate="print"/>
          <a:stretch>
            <a:fillRect/>
          </a:stretch>
        </p:blipFill>
        <p:spPr>
          <a:xfrm>
            <a:off x="969735" y="1391995"/>
            <a:ext cx="2958352" cy="2286000"/>
          </a:xfrm>
          <a:prstGeom prst="rect">
            <a:avLst/>
          </a:prstGeom>
        </p:spPr>
      </p:pic>
      <p:sp>
        <p:nvSpPr>
          <p:cNvPr id="8" name="Rectangle 7">
            <a:extLst>
              <a:ext uri="{FF2B5EF4-FFF2-40B4-BE49-F238E27FC236}">
                <a16:creationId xmlns:a16="http://schemas.microsoft.com/office/drawing/2014/main" id="{EAA1E962-0C13-2449-8EC1-22B167FCFB1C}"/>
              </a:ext>
            </a:extLst>
          </p:cNvPr>
          <p:cNvSpPr/>
          <p:nvPr/>
        </p:nvSpPr>
        <p:spPr bwMode="auto">
          <a:xfrm>
            <a:off x="228600" y="219456"/>
            <a:ext cx="8686800" cy="6437376"/>
          </a:xfrm>
          <a:prstGeom prst="rect">
            <a:avLst/>
          </a:prstGeom>
          <a:noFill/>
          <a:ln w="76200">
            <a:solidFill>
              <a:srgbClr val="0070C0"/>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22661921"/>
      </p:ext>
    </p:extLst>
  </p:cSld>
  <p:clrMapOvr>
    <a:overrideClrMapping bg1="dk1" tx1="lt1" bg2="dk2" tx2="lt2" accent1="accent1" accent2="accent2" accent3="accent3" accent4="accent4" accent5="accent5" accent6="accent6" hlink="hlink" folHlink="folHlink"/>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923" y="454598"/>
            <a:ext cx="8382000" cy="1163395"/>
          </a:xfrm>
        </p:spPr>
        <p:txBody>
          <a:bodyPr>
            <a:normAutofit/>
          </a:bodyPr>
          <a:lstStyle/>
          <a:p>
            <a:r>
              <a:rPr lang="en-US" sz="4000" dirty="0">
                <a:solidFill>
                  <a:srgbClr val="378EF0"/>
                </a:solidFill>
                <a:latin typeface="Bernard MT Condensed" panose="02050806060905020404" pitchFamily="18" charset="77"/>
              </a:rPr>
              <a:t>Four </a:t>
            </a:r>
            <a:r>
              <a:rPr lang="en-US" sz="4000" dirty="0">
                <a:solidFill>
                  <a:srgbClr val="FF0000"/>
                </a:solidFill>
                <a:latin typeface="Bernard MT Condensed" panose="02050806060905020404" pitchFamily="18" charset="77"/>
              </a:rPr>
              <a:t>“Do-or-Die” Directives </a:t>
            </a:r>
            <a:r>
              <a:rPr lang="en-US" sz="4000" dirty="0">
                <a:solidFill>
                  <a:srgbClr val="378EF0"/>
                </a:solidFill>
                <a:latin typeface="Bernard MT Condensed" panose="02050806060905020404" pitchFamily="18" charset="77"/>
              </a:rPr>
              <a:t>from the Big Book</a:t>
            </a:r>
            <a:r>
              <a:rPr lang="en-US" sz="4400" i="1" dirty="0">
                <a:solidFill>
                  <a:schemeClr val="tx2"/>
                </a:solidFill>
              </a:rPr>
              <a:t>	</a:t>
            </a:r>
            <a:r>
              <a:rPr lang="en-US" sz="4000" b="1" i="1" dirty="0">
                <a:solidFill>
                  <a:schemeClr val="tx2"/>
                </a:solidFill>
              </a:rPr>
              <a:t>	</a:t>
            </a:r>
            <a:r>
              <a:rPr lang="en-US" sz="3600" b="1" i="1" dirty="0">
                <a:solidFill>
                  <a:schemeClr val="tx2"/>
                </a:solidFill>
              </a:rPr>
              <a:t>	</a:t>
            </a:r>
            <a:endParaRPr lang="en-US" b="1" i="1" dirty="0">
              <a:solidFill>
                <a:srgbClr val="FF0000"/>
              </a:solidFill>
            </a:endParaRPr>
          </a:p>
        </p:txBody>
      </p:sp>
      <p:sp>
        <p:nvSpPr>
          <p:cNvPr id="3" name="Text Placeholder 2"/>
          <p:cNvSpPr>
            <a:spLocks noGrp="1"/>
          </p:cNvSpPr>
          <p:nvPr>
            <p:ph type="body" sz="quarter" idx="10"/>
          </p:nvPr>
        </p:nvSpPr>
        <p:spPr>
          <a:xfrm>
            <a:off x="468922" y="1371600"/>
            <a:ext cx="8446477" cy="5486400"/>
          </a:xfrm>
        </p:spPr>
        <p:txBody>
          <a:bodyPr>
            <a:noAutofit/>
          </a:bodyPr>
          <a:lstStyle/>
          <a:p>
            <a:pPr marL="742950" indent="-742950">
              <a:spcBef>
                <a:spcPts val="0"/>
              </a:spcBef>
              <a:buNone/>
            </a:pPr>
            <a:r>
              <a:rPr lang="en-US" sz="3600" b="1" dirty="0">
                <a:solidFill>
                  <a:srgbClr val="5BFFF3"/>
                </a:solidFill>
              </a:rPr>
              <a:t>1)                                  2)</a:t>
            </a:r>
          </a:p>
          <a:p>
            <a:pPr marL="742950" indent="-742950">
              <a:spcBef>
                <a:spcPts val="0"/>
              </a:spcBef>
              <a:buNone/>
            </a:pPr>
            <a:endParaRPr lang="en-US" sz="3600" b="1" dirty="0">
              <a:solidFill>
                <a:srgbClr val="5BFFF3"/>
              </a:solidFill>
            </a:endParaRPr>
          </a:p>
          <a:p>
            <a:pPr marL="742950" indent="-742950">
              <a:spcBef>
                <a:spcPts val="0"/>
              </a:spcBef>
              <a:buNone/>
            </a:pPr>
            <a:endParaRPr lang="en-US" sz="3600" b="1" dirty="0">
              <a:solidFill>
                <a:srgbClr val="5BFFF3"/>
              </a:solidFill>
            </a:endParaRPr>
          </a:p>
          <a:p>
            <a:pPr marL="742950" indent="-742950">
              <a:spcBef>
                <a:spcPts val="0"/>
              </a:spcBef>
              <a:buNone/>
            </a:pPr>
            <a:endParaRPr lang="en-US" sz="3600" b="1" dirty="0">
              <a:solidFill>
                <a:srgbClr val="5BFFF3"/>
              </a:solidFill>
            </a:endParaRPr>
          </a:p>
          <a:p>
            <a:pPr marL="742950" indent="-742950">
              <a:spcBef>
                <a:spcPts val="0"/>
              </a:spcBef>
              <a:buNone/>
            </a:pPr>
            <a:endParaRPr lang="en-US" sz="3600" b="1" dirty="0">
              <a:solidFill>
                <a:srgbClr val="5BFFF3"/>
              </a:solidFill>
            </a:endParaRPr>
          </a:p>
          <a:p>
            <a:pPr marL="742950" indent="-742950">
              <a:spcBef>
                <a:spcPts val="0"/>
              </a:spcBef>
              <a:buNone/>
            </a:pPr>
            <a:endParaRPr lang="en-US" sz="1800" b="1" dirty="0">
              <a:solidFill>
                <a:srgbClr val="5BFFF3"/>
              </a:solidFill>
            </a:endParaRPr>
          </a:p>
          <a:p>
            <a:pPr marL="742950" indent="-742950">
              <a:spcBef>
                <a:spcPts val="0"/>
              </a:spcBef>
              <a:buNone/>
            </a:pPr>
            <a:r>
              <a:rPr lang="en-US" sz="3600" b="1" dirty="0">
                <a:solidFill>
                  <a:srgbClr val="5BFFF3"/>
                </a:solidFill>
              </a:rPr>
              <a:t>       3)                                  4)</a:t>
            </a:r>
          </a:p>
          <a:p>
            <a:pPr marL="0" indent="0">
              <a:spcBef>
                <a:spcPts val="0"/>
              </a:spcBef>
              <a:buNone/>
            </a:pPr>
            <a:endParaRPr lang="en-US" sz="3600" b="1" dirty="0">
              <a:solidFill>
                <a:srgbClr val="5BFFF3"/>
              </a:solidFill>
            </a:endParaRPr>
          </a:p>
          <a:p>
            <a:pPr marL="742950" indent="-742950">
              <a:spcBef>
                <a:spcPts val="0"/>
              </a:spcBef>
              <a:buAutoNum type="arabicParenR"/>
            </a:pPr>
            <a:endParaRPr lang="en-US" sz="3600" b="1" dirty="0">
              <a:solidFill>
                <a:srgbClr val="5BFFF3"/>
              </a:solidFill>
            </a:endParaRPr>
          </a:p>
          <a:p>
            <a:pPr marL="742950" indent="-742950">
              <a:spcBef>
                <a:spcPts val="0"/>
              </a:spcBef>
              <a:buAutoNum type="arabicParenR"/>
            </a:pPr>
            <a:endParaRPr lang="en-US" sz="3600" b="1" dirty="0">
              <a:solidFill>
                <a:srgbClr val="5BFFF3"/>
              </a:solidFill>
            </a:endParaRPr>
          </a:p>
          <a:p>
            <a:pPr marL="742950" indent="-742950">
              <a:spcBef>
                <a:spcPts val="0"/>
              </a:spcBef>
              <a:buAutoNum type="arabicParenR"/>
            </a:pPr>
            <a:endParaRPr lang="en-US" sz="3600" b="1" dirty="0">
              <a:solidFill>
                <a:srgbClr val="5BFFF3"/>
              </a:solidFill>
            </a:endParaRPr>
          </a:p>
          <a:p>
            <a:pPr marL="742950" indent="-742950">
              <a:spcBef>
                <a:spcPts val="0"/>
              </a:spcBef>
              <a:buAutoNum type="arabicParenR"/>
            </a:pPr>
            <a:endParaRPr lang="en-US" sz="3600" b="1" dirty="0">
              <a:solidFill>
                <a:srgbClr val="5BFFF3"/>
              </a:solidFill>
            </a:endParaRPr>
          </a:p>
          <a:p>
            <a:pPr marL="742950" indent="-742950">
              <a:spcBef>
                <a:spcPts val="0"/>
              </a:spcBef>
              <a:buNone/>
            </a:pPr>
            <a:endParaRPr lang="en-US" sz="3600" b="1" dirty="0">
              <a:solidFill>
                <a:srgbClr val="5BFFF3"/>
              </a:solidFill>
            </a:endParaRPr>
          </a:p>
          <a:p>
            <a:pPr>
              <a:spcBef>
                <a:spcPts val="0"/>
              </a:spcBef>
              <a:buNone/>
            </a:pPr>
            <a:endParaRPr lang="en-US" sz="3600" b="1" dirty="0">
              <a:solidFill>
                <a:srgbClr val="5BFFF3"/>
              </a:solidFill>
            </a:endParaRPr>
          </a:p>
          <a:p>
            <a:pPr>
              <a:spcBef>
                <a:spcPts val="0"/>
              </a:spcBef>
              <a:buNone/>
            </a:pPr>
            <a:endParaRPr lang="en-US" sz="1800" b="1" i="1" spc="-150" dirty="0">
              <a:ln w="3175">
                <a:noFill/>
              </a:ln>
              <a:solidFill>
                <a:schemeClr val="tx2"/>
              </a:solidFill>
              <a:effectLst>
                <a:outerShdw blurRad="50800" dist="38100" dir="2700000" algn="tl" rotWithShape="0">
                  <a:prstClr val="black">
                    <a:alpha val="40000"/>
                  </a:prstClr>
                </a:outerShdw>
              </a:effectLst>
              <a:cs typeface="Arial" charset="0"/>
            </a:endParaRPr>
          </a:p>
        </p:txBody>
      </p:sp>
      <p:pic>
        <p:nvPicPr>
          <p:cNvPr id="10" name="Picture 9" descr="Get Spiritual or Die 4 - Yellow.jpg">
            <a:extLst>
              <a:ext uri="{FF2B5EF4-FFF2-40B4-BE49-F238E27FC236}">
                <a16:creationId xmlns:a16="http://schemas.microsoft.com/office/drawing/2014/main" id="{3D4660A7-045B-2F42-8939-CBBFCD961B3C}"/>
              </a:ext>
            </a:extLst>
          </p:cNvPr>
          <p:cNvPicPr>
            <a:picLocks noChangeAspect="1"/>
          </p:cNvPicPr>
          <p:nvPr/>
        </p:nvPicPr>
        <p:blipFill>
          <a:blip r:embed="rId4" cstate="print"/>
          <a:stretch>
            <a:fillRect/>
          </a:stretch>
        </p:blipFill>
        <p:spPr>
          <a:xfrm>
            <a:off x="4910329" y="1391995"/>
            <a:ext cx="2958352" cy="2286000"/>
          </a:xfrm>
          <a:prstGeom prst="rect">
            <a:avLst/>
          </a:prstGeom>
        </p:spPr>
      </p:pic>
      <p:pic>
        <p:nvPicPr>
          <p:cNvPr id="12" name="Picture 11" descr="Get Spiritual or Die 4 - Yellow.jpg">
            <a:extLst>
              <a:ext uri="{FF2B5EF4-FFF2-40B4-BE49-F238E27FC236}">
                <a16:creationId xmlns:a16="http://schemas.microsoft.com/office/drawing/2014/main" id="{618546CB-9A2B-CA4C-9441-CFB4B589F6B3}"/>
              </a:ext>
            </a:extLst>
          </p:cNvPr>
          <p:cNvPicPr>
            <a:picLocks noChangeAspect="1"/>
          </p:cNvPicPr>
          <p:nvPr/>
        </p:nvPicPr>
        <p:blipFill>
          <a:blip r:embed="rId5" cstate="print"/>
          <a:stretch>
            <a:fillRect/>
          </a:stretch>
        </p:blipFill>
        <p:spPr>
          <a:xfrm>
            <a:off x="1701571" y="4108862"/>
            <a:ext cx="2958352" cy="2280061"/>
          </a:xfrm>
          <a:prstGeom prst="rect">
            <a:avLst/>
          </a:prstGeom>
        </p:spPr>
      </p:pic>
      <p:pic>
        <p:nvPicPr>
          <p:cNvPr id="13" name="Picture 12" descr="Get Spiritual or Die 4 - Yellow.jpg">
            <a:extLst>
              <a:ext uri="{FF2B5EF4-FFF2-40B4-BE49-F238E27FC236}">
                <a16:creationId xmlns:a16="http://schemas.microsoft.com/office/drawing/2014/main" id="{C501BBCC-33E2-F94D-9C1E-BBED8F3D0E2B}"/>
              </a:ext>
            </a:extLst>
          </p:cNvPr>
          <p:cNvPicPr>
            <a:picLocks noChangeAspect="1"/>
          </p:cNvPicPr>
          <p:nvPr/>
        </p:nvPicPr>
        <p:blipFill>
          <a:blip r:embed="rId6" cstate="print"/>
          <a:stretch>
            <a:fillRect/>
          </a:stretch>
        </p:blipFill>
        <p:spPr>
          <a:xfrm>
            <a:off x="5562600" y="4108862"/>
            <a:ext cx="2958352" cy="2285999"/>
          </a:xfrm>
          <a:prstGeom prst="rect">
            <a:avLst/>
          </a:prstGeom>
        </p:spPr>
      </p:pic>
      <p:pic>
        <p:nvPicPr>
          <p:cNvPr id="9" name="Picture 8" descr="Get Spiritual or Die 4 - Yellow.jpg">
            <a:extLst>
              <a:ext uri="{FF2B5EF4-FFF2-40B4-BE49-F238E27FC236}">
                <a16:creationId xmlns:a16="http://schemas.microsoft.com/office/drawing/2014/main" id="{65CE5C74-A08A-7444-9E58-97A796D18618}"/>
              </a:ext>
            </a:extLst>
          </p:cNvPr>
          <p:cNvPicPr>
            <a:picLocks noChangeAspect="1"/>
          </p:cNvPicPr>
          <p:nvPr/>
        </p:nvPicPr>
        <p:blipFill>
          <a:blip r:embed="rId7" cstate="print"/>
          <a:stretch>
            <a:fillRect/>
          </a:stretch>
        </p:blipFill>
        <p:spPr>
          <a:xfrm>
            <a:off x="969735" y="1391995"/>
            <a:ext cx="2958352" cy="2286000"/>
          </a:xfrm>
          <a:prstGeom prst="rect">
            <a:avLst/>
          </a:prstGeom>
        </p:spPr>
      </p:pic>
      <p:sp>
        <p:nvSpPr>
          <p:cNvPr id="8" name="Rectangle 7">
            <a:extLst>
              <a:ext uri="{FF2B5EF4-FFF2-40B4-BE49-F238E27FC236}">
                <a16:creationId xmlns:a16="http://schemas.microsoft.com/office/drawing/2014/main" id="{EAA1E962-0C13-2449-8EC1-22B167FCFB1C}"/>
              </a:ext>
            </a:extLst>
          </p:cNvPr>
          <p:cNvSpPr/>
          <p:nvPr/>
        </p:nvSpPr>
        <p:spPr bwMode="auto">
          <a:xfrm>
            <a:off x="228600" y="219456"/>
            <a:ext cx="8686800" cy="6437376"/>
          </a:xfrm>
          <a:prstGeom prst="rect">
            <a:avLst/>
          </a:prstGeom>
          <a:noFill/>
          <a:ln w="76200">
            <a:solidFill>
              <a:srgbClr val="0070C0"/>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749113612"/>
      </p:ext>
    </p:extLst>
  </p:cSld>
  <p:clrMapOvr>
    <a:overrideClrMapping bg1="dk1" tx1="lt1" bg2="dk2" tx2="lt2" accent1="accent1" accent2="accent2" accent3="accent3" accent4="accent4" accent5="accent5" accent6="accent6" hlink="hlink" folHlink="folHlink"/>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4896C2D-6FA3-E549-9408-865D3408D1D5}"/>
              </a:ext>
            </a:extLst>
          </p:cNvPr>
          <p:cNvSpPr/>
          <p:nvPr/>
        </p:nvSpPr>
        <p:spPr bwMode="auto">
          <a:xfrm>
            <a:off x="1965960" y="746300"/>
            <a:ext cx="5212080" cy="5212080"/>
          </a:xfrm>
          <a:prstGeom prst="ellipse">
            <a:avLst/>
          </a:prstGeom>
          <a:gradFill flip="none" rotWithShape="1">
            <a:gsLst>
              <a:gs pos="2000">
                <a:srgbClr val="00499A"/>
              </a:gs>
              <a:gs pos="99000">
                <a:srgbClr val="00499A"/>
              </a:gs>
              <a:gs pos="12000">
                <a:srgbClr val="006ACD"/>
              </a:gs>
              <a:gs pos="23000">
                <a:srgbClr val="0FA5D9"/>
              </a:gs>
              <a:gs pos="24000">
                <a:srgbClr val="0087E6"/>
              </a:gs>
              <a:gs pos="87000">
                <a:srgbClr val="00499A"/>
              </a:gs>
              <a:gs pos="66000">
                <a:srgbClr val="0056B3"/>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57" fontAlgn="base">
              <a:spcBef>
                <a:spcPct val="0"/>
              </a:spcBef>
              <a:spcAft>
                <a:spcPct val="0"/>
              </a:spcAft>
              <a:defRPr/>
            </a:pPr>
            <a:endParaRPr lang="en-US" sz="1725" kern="0" dirty="0">
              <a:solidFill>
                <a:srgbClr val="FFFFFF"/>
              </a:solidFill>
              <a:effectLst>
                <a:outerShdw blurRad="38100" dist="38100" dir="2700000" algn="tl">
                  <a:srgbClr val="000000">
                    <a:alpha val="43137"/>
                  </a:srgbClr>
                </a:outerShdw>
              </a:effectLst>
              <a:latin typeface="Segoe" pitchFamily="34" charset="0"/>
            </a:endParaRPr>
          </a:p>
        </p:txBody>
      </p:sp>
      <p:sp>
        <p:nvSpPr>
          <p:cNvPr id="11" name="Isosceles Triangle 5">
            <a:extLst>
              <a:ext uri="{FF2B5EF4-FFF2-40B4-BE49-F238E27FC236}">
                <a16:creationId xmlns:a16="http://schemas.microsoft.com/office/drawing/2014/main" id="{321025A3-199E-554A-B8B9-2F74BD78B7AE}"/>
              </a:ext>
            </a:extLst>
          </p:cNvPr>
          <p:cNvSpPr>
            <a:spLocks noChangeAspect="1"/>
          </p:cNvSpPr>
          <p:nvPr/>
        </p:nvSpPr>
        <p:spPr bwMode="auto">
          <a:xfrm>
            <a:off x="2400300" y="746300"/>
            <a:ext cx="4369510" cy="4008350"/>
          </a:xfrm>
          <a:prstGeom prst="triangle">
            <a:avLst>
              <a:gd name="adj" fmla="val 50351"/>
            </a:avLst>
          </a:prstGeom>
          <a:gradFill flip="none" rotWithShape="1">
            <a:gsLst>
              <a:gs pos="91000">
                <a:srgbClr val="3ABAC2"/>
              </a:gs>
              <a:gs pos="26000">
                <a:srgbClr val="328493"/>
              </a:gs>
              <a:gs pos="0">
                <a:srgbClr val="328493"/>
              </a:gs>
              <a:gs pos="42000">
                <a:srgbClr val="1888A3"/>
              </a:gs>
              <a:gs pos="64000">
                <a:srgbClr val="1888A3"/>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57" fontAlgn="base">
              <a:spcBef>
                <a:spcPct val="0"/>
              </a:spcBef>
              <a:spcAft>
                <a:spcPct val="0"/>
              </a:spcAft>
              <a:defRPr/>
            </a:pPr>
            <a:endParaRPr lang="en-US" sz="1725" kern="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1"/>
          <p:cNvSpPr txBox="1">
            <a:spLocks/>
          </p:cNvSpPr>
          <p:nvPr/>
        </p:nvSpPr>
        <p:spPr>
          <a:xfrm>
            <a:off x="0" y="1905000"/>
            <a:ext cx="9144000" cy="3303511"/>
          </a:xfrm>
          <a:prstGeom prst="rect">
            <a:avLst/>
          </a:prstGeom>
        </p:spPr>
        <p:txBody>
          <a:bodyPr vert="horz" wrap="square" lIns="0" tIns="0" rIns="0" bIns="0" rtlCol="0" anchor="t">
            <a:noAutofit/>
          </a:bodyPr>
          <a:lstStyle/>
          <a:p>
            <a:pPr lvl="0" defTabSz="914363">
              <a:lnSpc>
                <a:spcPts val="5500"/>
              </a:lnSpc>
              <a:spcBef>
                <a:spcPts val="600"/>
              </a:spcBef>
              <a:defRPr/>
            </a:pPr>
            <a:r>
              <a:rPr lang="en-US" sz="54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	</a:t>
            </a:r>
            <a:r>
              <a:rPr lang="en-US" sz="5400" b="1" u="sng" spc="-113" dirty="0">
                <a:ln w="3175">
                  <a:noFill/>
                </a:ln>
                <a:gradFill flip="none" rotWithShape="1">
                  <a:gsLst>
                    <a:gs pos="63500">
                      <a:srgbClr val="F8BC33"/>
                    </a:gs>
                    <a:gs pos="51000">
                      <a:srgbClr val="F9CA48"/>
                    </a:gs>
                    <a:gs pos="0">
                      <a:srgbClr val="FFFFB9"/>
                    </a:gs>
                    <a:gs pos="26000">
                      <a:srgbClr val="FFFF99"/>
                    </a:gs>
                    <a:gs pos="94000">
                      <a:srgbClr val="DF9604"/>
                    </a:gs>
                  </a:gsLst>
                  <a:lin ang="5400000" scaled="0"/>
                  <a:tileRect/>
                </a:gradFill>
                <a:effectLst>
                  <a:outerShdw blurRad="50800" dist="38100" dir="2700000" algn="tl" rotWithShape="0">
                    <a:prstClr val="black">
                      <a:alpha val="40000"/>
                    </a:prstClr>
                  </a:outerShdw>
                </a:effectLst>
                <a:latin typeface="Imprint MT Shadow" pitchFamily="82" charset="77"/>
                <a:cs typeface="Arial" charset="0"/>
              </a:rPr>
              <a:t>Beyond the Basics</a:t>
            </a:r>
            <a:br>
              <a:rPr kumimoji="0" lang="en-US" sz="6600" b="1" u="sng" strike="noStrike" kern="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Imprint MT Shadow" pitchFamily="82" charset="77"/>
                <a:cs typeface="Arial" charset="0"/>
              </a:rPr>
            </a:br>
            <a:r>
              <a:rPr kumimoji="0" lang="en-US" sz="6600" b="1" strike="noStrike" kern="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Imprint MT Shadow" pitchFamily="82" charset="77"/>
                <a:cs typeface="Arial" charset="0"/>
              </a:rPr>
              <a:t>	</a:t>
            </a:r>
            <a:r>
              <a:rPr lang="en-US" sz="4800" spc="-113" dirty="0">
                <a:ln w="3175">
                  <a:noFill/>
                </a:ln>
                <a:solidFill>
                  <a:srgbClr val="00FFEE"/>
                </a:solidFill>
                <a:effectLst>
                  <a:outerShdw blurRad="50800" dist="38100" dir="2700000" algn="tl" rotWithShape="0">
                    <a:prstClr val="black">
                      <a:alpha val="40000"/>
                    </a:prstClr>
                  </a:outerShdw>
                </a:effectLst>
                <a:latin typeface="Calisto MT" panose="02040603050505030304" pitchFamily="18" charset="77"/>
                <a:cs typeface="Arial" charset="0"/>
              </a:rPr>
              <a:t>Big Book 12 Step Recovery</a:t>
            </a:r>
            <a:endParaRPr lang="en-US" sz="3200" spc="-113" dirty="0">
              <a:ln w="3175">
                <a:noFill/>
              </a:ln>
              <a:solidFill>
                <a:srgbClr val="00FFEE"/>
              </a:solidFill>
              <a:effectLst>
                <a:outerShdw blurRad="50800" dist="38100" dir="2700000" algn="tl" rotWithShape="0">
                  <a:prstClr val="black">
                    <a:alpha val="40000"/>
                  </a:prstClr>
                </a:outerShdw>
              </a:effectLst>
              <a:latin typeface="Calisto MT" panose="02040603050505030304" pitchFamily="18" charset="77"/>
              <a:cs typeface="Arial" charset="0"/>
            </a:endParaRPr>
          </a:p>
          <a:p>
            <a:pPr marL="0" marR="0" lvl="0" indent="0" algn="ctr" defTabSz="914363" eaLnBrk="1" fontAlgn="auto" latinLnBrk="0" hangingPunct="1">
              <a:lnSpc>
                <a:spcPts val="1700"/>
              </a:lnSpc>
              <a:spcBef>
                <a:spcPct val="0"/>
              </a:spcBef>
              <a:spcAft>
                <a:spcPts val="0"/>
              </a:spcAft>
              <a:buClrTx/>
              <a:buSzTx/>
              <a:buFontTx/>
              <a:buNone/>
              <a:tabLst/>
              <a:defRPr/>
            </a:pPr>
            <a:r>
              <a:rPr lang="en-US" sz="1400" i="1" kern="0" spc="-113"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rPr>
              <a:t>Copyright © 2020 by the Anonymous Alliance of Charitable Organizations</a:t>
            </a:r>
          </a:p>
          <a:p>
            <a:pPr marL="0" marR="0" lvl="0" indent="0" algn="ctr" defTabSz="914363" eaLnBrk="1" fontAlgn="auto" latinLnBrk="0" hangingPunct="1">
              <a:lnSpc>
                <a:spcPts val="1700"/>
              </a:lnSpc>
              <a:spcBef>
                <a:spcPct val="0"/>
              </a:spcBef>
              <a:spcAft>
                <a:spcPts val="0"/>
              </a:spcAft>
              <a:buClrTx/>
              <a:buSzTx/>
              <a:buFontTx/>
              <a:buNone/>
              <a:tabLst/>
              <a:defRPr/>
            </a:pPr>
            <a:r>
              <a:rPr lang="en-US" sz="1400" i="1" kern="0" spc="-113"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rPr>
              <a:t>(a Texas Non-Profit  Corporation and 501(c)(3) Public Charity)</a:t>
            </a:r>
          </a:p>
          <a:p>
            <a:pPr marL="0" marR="0" lvl="0" indent="0" algn="ctr" defTabSz="914363" eaLnBrk="1" fontAlgn="auto" latinLnBrk="0" hangingPunct="1">
              <a:lnSpc>
                <a:spcPts val="1700"/>
              </a:lnSpc>
              <a:spcBef>
                <a:spcPct val="0"/>
              </a:spcBef>
              <a:spcAft>
                <a:spcPts val="0"/>
              </a:spcAft>
              <a:buClrTx/>
              <a:buSzTx/>
              <a:buFontTx/>
              <a:buNone/>
              <a:tabLst/>
              <a:defRPr/>
            </a:pPr>
            <a:r>
              <a:rPr lang="en-US" sz="1600" i="1" spc="-150"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rPr>
              <a:t>FREE TO USE &amp; SHARE –  DO NOT MODIFY </a:t>
            </a:r>
            <a:endParaRPr lang="en-US" sz="1600" i="1" kern="0" spc="-150"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endParaRPr>
          </a:p>
          <a:p>
            <a:pPr marL="0" marR="0" lvl="0" indent="0" defTabSz="914363" eaLnBrk="1" fontAlgn="auto" latinLnBrk="0" hangingPunct="1">
              <a:lnSpc>
                <a:spcPct val="90000"/>
              </a:lnSpc>
              <a:spcBef>
                <a:spcPct val="0"/>
              </a:spcBef>
              <a:spcAft>
                <a:spcPts val="0"/>
              </a:spcAft>
              <a:buClrTx/>
              <a:buSzTx/>
              <a:buFontTx/>
              <a:buNone/>
              <a:tabLst/>
              <a:defRPr/>
            </a:pPr>
            <a:endParaRPr kumimoji="0" lang="en-US" sz="600" b="0" i="1" u="none" strike="noStrike" kern="0" cap="none" spc="-150" normalizeH="0" baseline="0" noProof="0" dirty="0">
              <a:ln w="3175">
                <a:noFill/>
              </a:ln>
              <a:solidFill>
                <a:schemeClr val="accent2">
                  <a:lumMod val="60000"/>
                  <a:lumOff val="40000"/>
                </a:schemeClr>
              </a:solidFill>
              <a:effectLst>
                <a:outerShdw blurRad="50800" dist="38100" dir="2700000" algn="tl" rotWithShape="0">
                  <a:prstClr val="black">
                    <a:alpha val="40000"/>
                  </a:prstClr>
                </a:outerShdw>
              </a:effectLst>
              <a:uLnTx/>
              <a:uFillTx/>
              <a:cs typeface="Arial" charset="0"/>
            </a:endParaRPr>
          </a:p>
          <a:p>
            <a:pPr marL="0" marR="0" lvl="0" indent="0" algn="ctr" defTabSz="914363" eaLnBrk="1" fontAlgn="auto" latinLnBrk="0" hangingPunct="1">
              <a:lnSpc>
                <a:spcPct val="90000"/>
              </a:lnSpc>
              <a:spcBef>
                <a:spcPct val="0"/>
              </a:spcBef>
              <a:spcAft>
                <a:spcPts val="0"/>
              </a:spcAft>
              <a:buClrTx/>
              <a:buSzTx/>
              <a:buFontTx/>
              <a:buNone/>
              <a:tabLst/>
              <a:defRPr/>
            </a:pPr>
            <a:r>
              <a:rPr lang="en-US" sz="4000" kern="0" spc="-113" dirty="0">
                <a:ln w="3175">
                  <a:noFill/>
                </a:ln>
                <a:solidFill>
                  <a:schemeClr val="accent6">
                    <a:lumMod val="50000"/>
                  </a:schemeClr>
                </a:solidFill>
                <a:effectLst>
                  <a:outerShdw blurRad="50800" dist="38100" dir="2700000" algn="tl" rotWithShape="0">
                    <a:prstClr val="black">
                      <a:alpha val="40000"/>
                    </a:prstClr>
                  </a:outerShdw>
                </a:effectLst>
                <a:cs typeface="Arial" charset="0"/>
              </a:rPr>
              <a:t>BB12Step.com</a:t>
            </a:r>
          </a:p>
          <a:p>
            <a:pPr marL="0" marR="0" lvl="0" indent="0" defTabSz="914363" eaLnBrk="1" fontAlgn="auto" latinLnBrk="0" hangingPunct="1">
              <a:lnSpc>
                <a:spcPct val="90000"/>
              </a:lnSpc>
              <a:spcBef>
                <a:spcPct val="0"/>
              </a:spcBef>
              <a:spcAft>
                <a:spcPts val="0"/>
              </a:spcAft>
              <a:buClrTx/>
              <a:buSzTx/>
              <a:buFontTx/>
              <a:buNone/>
              <a:tabLst/>
              <a:defRPr/>
            </a:pPr>
            <a:endParaRPr lang="en-US" sz="3000" kern="0" spc="-113" dirty="0">
              <a:ln w="3175">
                <a:noFill/>
              </a:ln>
              <a:solidFill>
                <a:schemeClr val="accent5">
                  <a:lumMod val="50000"/>
                </a:schemeClr>
              </a:solidFill>
              <a:effectLst>
                <a:outerShdw blurRad="50800" dist="38100" dir="2700000" algn="tl" rotWithShape="0">
                  <a:prstClr val="black">
                    <a:alpha val="40000"/>
                  </a:prstClr>
                </a:outerShdw>
              </a:effectLst>
              <a:cs typeface="Arial" charset="0"/>
            </a:endParaRPr>
          </a:p>
          <a:p>
            <a:pPr marL="0" marR="0" lvl="0" indent="0" defTabSz="914363" eaLnBrk="1" fontAlgn="auto" latinLnBrk="0" hangingPunct="1">
              <a:lnSpc>
                <a:spcPct val="90000"/>
              </a:lnSpc>
              <a:spcBef>
                <a:spcPct val="0"/>
              </a:spcBef>
              <a:spcAft>
                <a:spcPts val="0"/>
              </a:spcAft>
              <a:buClrTx/>
              <a:buSzTx/>
              <a:buFontTx/>
              <a:buNone/>
              <a:tabLst/>
              <a:defRPr/>
            </a:pPr>
            <a:endParaRPr lang="en-US" sz="1275" i="1" kern="0" spc="-113" dirty="0">
              <a:ln w="3175">
                <a:noFill/>
              </a:ln>
              <a:solidFill>
                <a:schemeClr val="tx1">
                  <a:lumMod val="75000"/>
                  <a:lumOff val="25000"/>
                </a:schemeClr>
              </a:solidFill>
              <a:effectLst>
                <a:outerShdw blurRad="50800" dist="38100" dir="2700000" algn="tl" rotWithShape="0">
                  <a:prstClr val="black">
                    <a:alpha val="40000"/>
                  </a:prstClr>
                </a:outerShdw>
              </a:effectLst>
              <a:cs typeface="Arial" charset="0"/>
            </a:endParaRPr>
          </a:p>
        </p:txBody>
      </p:sp>
      <p:sp>
        <p:nvSpPr>
          <p:cNvPr id="10" name="Subtitle 7"/>
          <p:cNvSpPr txBox="1">
            <a:spLocks/>
          </p:cNvSpPr>
          <p:nvPr/>
        </p:nvSpPr>
        <p:spPr>
          <a:xfrm>
            <a:off x="990600" y="5750868"/>
            <a:ext cx="8153400" cy="690265"/>
          </a:xfrm>
          <a:prstGeom prst="rect">
            <a:avLst/>
          </a:prstGeom>
        </p:spPr>
        <p:txBody>
          <a:bodyPr vert="horz" lIns="0" tIns="0" rIns="0" bIns="0" rtlCol="0">
            <a:noAutofit/>
          </a:bodyPr>
          <a:lstStyle/>
          <a:p>
            <a:r>
              <a:rPr lang="en-US" sz="4800" b="1" i="1" spc="-113" dirty="0">
                <a:ln w="3175">
                  <a:noFill/>
                </a:ln>
                <a:gradFill flip="none" rotWithShape="1">
                  <a:gsLst>
                    <a:gs pos="63500">
                      <a:srgbClr val="F8BC33"/>
                    </a:gs>
                    <a:gs pos="51000">
                      <a:srgbClr val="F9CA48"/>
                    </a:gs>
                    <a:gs pos="0">
                      <a:srgbClr val="FFFFB9"/>
                    </a:gs>
                    <a:gs pos="26000">
                      <a:srgbClr val="FFFF99"/>
                    </a:gs>
                    <a:gs pos="94000">
                      <a:srgbClr val="DF9604"/>
                    </a:gs>
                  </a:gsLst>
                  <a:lin ang="5400000" scaled="0"/>
                  <a:tileRect/>
                </a:gradFill>
                <a:effectLst>
                  <a:outerShdw blurRad="50800" dist="38100" dir="2700000" algn="tl" rotWithShape="0">
                    <a:prstClr val="black">
                      <a:alpha val="40000"/>
                    </a:prstClr>
                  </a:outerShdw>
                </a:effectLst>
                <a:cs typeface="Arial" charset="0"/>
              </a:rPr>
              <a:t>Opening the Meeting</a:t>
            </a:r>
            <a:endParaRPr lang="en-US" sz="48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a:p>
            <a:endParaRPr lang="en-US" sz="48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
        <p:nvSpPr>
          <p:cNvPr id="8" name="Rectangle 7">
            <a:extLst>
              <a:ext uri="{FF2B5EF4-FFF2-40B4-BE49-F238E27FC236}">
                <a16:creationId xmlns:a16="http://schemas.microsoft.com/office/drawing/2014/main" id="{24656E07-C6A5-B245-8BFC-46B91F180E6A}"/>
              </a:ext>
            </a:extLst>
          </p:cNvPr>
          <p:cNvSpPr/>
          <p:nvPr/>
        </p:nvSpPr>
        <p:spPr bwMode="auto">
          <a:xfrm>
            <a:off x="228600" y="219456"/>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TextBox 11">
            <a:extLst>
              <a:ext uri="{FF2B5EF4-FFF2-40B4-BE49-F238E27FC236}">
                <a16:creationId xmlns:a16="http://schemas.microsoft.com/office/drawing/2014/main" id="{2156EE7E-0671-134D-B032-33FB31FE5AF9}"/>
              </a:ext>
            </a:extLst>
          </p:cNvPr>
          <p:cNvSpPr txBox="1"/>
          <p:nvPr/>
        </p:nvSpPr>
        <p:spPr>
          <a:xfrm>
            <a:off x="381000" y="246185"/>
            <a:ext cx="8249721" cy="461665"/>
          </a:xfrm>
          <a:prstGeom prst="rect">
            <a:avLst/>
          </a:prstGeom>
          <a:noFill/>
        </p:spPr>
        <p:txBody>
          <a:bodyPr wrap="square" rtlCol="0">
            <a:spAutoFit/>
          </a:bodyPr>
          <a:lstStyle/>
          <a:p>
            <a:pPr algn="r"/>
            <a:r>
              <a:rPr lang="en-US" sz="2400" i="1" dirty="0">
                <a:solidFill>
                  <a:srgbClr val="39ADA0"/>
                </a:solidFill>
              </a:rPr>
              <a:t>(Revised: 09/22/2020)</a:t>
            </a:r>
          </a:p>
        </p:txBody>
      </p:sp>
    </p:spTree>
    <p:extLst>
      <p:ext uri="{BB962C8B-B14F-4D97-AF65-F5344CB8AC3E}">
        <p14:creationId xmlns:p14="http://schemas.microsoft.com/office/powerpoint/2010/main" val="343663118"/>
      </p:ext>
    </p:extLst>
  </p:cSld>
  <p:clrMapOvr>
    <a:overrideClrMapping bg1="dk1" tx1="lt1" bg2="dk2" tx2="lt2" accent1="accent1" accent2="accent2" accent3="accent3" accent4="accent4" accent5="accent5" accent6="accent6" hlink="hlink" folHlink="folHlink"/>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81000" y="464552"/>
            <a:ext cx="8382000" cy="664797"/>
          </a:xfrm>
        </p:spPr>
        <p:txBody>
          <a:bodyPr/>
          <a:lstStyle/>
          <a:p>
            <a:r>
              <a:rPr lang="en-US" b="1" i="1" u="sng"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latin typeface="+mn-lt"/>
              </a:rPr>
              <a:t>Opening</a:t>
            </a:r>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latin typeface="+mn-lt"/>
              </a:rPr>
              <a:t>:</a:t>
            </a:r>
          </a:p>
        </p:txBody>
      </p:sp>
      <p:sp>
        <p:nvSpPr>
          <p:cNvPr id="3" name="Text Placeholder 2"/>
          <p:cNvSpPr>
            <a:spLocks noGrp="1"/>
          </p:cNvSpPr>
          <p:nvPr>
            <p:ph type="body" sz="quarter" idx="10"/>
          </p:nvPr>
        </p:nvSpPr>
        <p:spPr>
          <a:xfrm>
            <a:off x="304800" y="1295401"/>
            <a:ext cx="8534400" cy="6555641"/>
          </a:xfrm>
        </p:spPr>
        <p:txBody>
          <a:bodyPr/>
          <a:lstStyle/>
          <a:p>
            <a:pPr>
              <a:lnSpc>
                <a:spcPts val="3800"/>
              </a:lnSpc>
              <a:spcBef>
                <a:spcPts val="0"/>
              </a:spcBef>
              <a:spcAft>
                <a:spcPts val="600"/>
              </a:spcAft>
            </a:pPr>
            <a:r>
              <a:rPr lang="en-US" sz="3600" dirty="0">
                <a:solidFill>
                  <a:schemeClr val="tx1">
                    <a:lumMod val="75000"/>
                  </a:schemeClr>
                </a:solidFill>
              </a:rPr>
              <a:t>Welcome to the 7 PM Monday night “</a:t>
            </a:r>
            <a:r>
              <a:rPr lang="en-US" sz="3600" dirty="0">
                <a:solidFill>
                  <a:schemeClr val="accent1"/>
                </a:solidFill>
              </a:rPr>
              <a:t>BEYOND HUMAN AID</a:t>
            </a:r>
            <a:r>
              <a:rPr lang="en-US" sz="3600" dirty="0">
                <a:solidFill>
                  <a:schemeClr val="tx1">
                    <a:lumMod val="75000"/>
                  </a:schemeClr>
                </a:solidFill>
              </a:rPr>
              <a:t>” group.  We have</a:t>
            </a:r>
            <a:r>
              <a:rPr lang="en-US" sz="3600" dirty="0">
                <a:solidFill>
                  <a:srgbClr val="00FFEE"/>
                </a:solidFill>
              </a:rPr>
              <a:t> “set apart one night a week for a meeting to be attended by anyone or everyone interested in a spiritual way of life.”</a:t>
            </a:r>
            <a:r>
              <a:rPr lang="en-US" sz="2400" dirty="0">
                <a:solidFill>
                  <a:schemeClr val="tx1">
                    <a:lumMod val="50000"/>
                  </a:schemeClr>
                </a:solidFill>
              </a:rPr>
              <a:t>(</a:t>
            </a:r>
            <a:r>
              <a:rPr lang="en-US" sz="1800" dirty="0">
                <a:solidFill>
                  <a:schemeClr val="tx1">
                    <a:lumMod val="50000"/>
                  </a:schemeClr>
                </a:solidFill>
              </a:rPr>
              <a:t>Big Book p.159) </a:t>
            </a:r>
            <a:endParaRPr lang="en-US" sz="3600" dirty="0">
              <a:solidFill>
                <a:schemeClr val="tx1">
                  <a:lumMod val="75000"/>
                </a:schemeClr>
              </a:solidFill>
            </a:endParaRPr>
          </a:p>
          <a:p>
            <a:pPr>
              <a:lnSpc>
                <a:spcPts val="3800"/>
              </a:lnSpc>
              <a:spcBef>
                <a:spcPts val="0"/>
              </a:spcBef>
              <a:spcAft>
                <a:spcPts val="600"/>
              </a:spcAft>
            </a:pPr>
            <a:r>
              <a:rPr lang="en-US" sz="3600" dirty="0">
                <a:solidFill>
                  <a:schemeClr val="tx1">
                    <a:lumMod val="75000"/>
                  </a:schemeClr>
                </a:solidFill>
              </a:rPr>
              <a:t>My name is ______ and I am an Alcoholic.</a:t>
            </a:r>
          </a:p>
          <a:p>
            <a:pPr>
              <a:lnSpc>
                <a:spcPts val="3800"/>
              </a:lnSpc>
              <a:spcBef>
                <a:spcPts val="0"/>
              </a:spcBef>
              <a:spcAft>
                <a:spcPts val="600"/>
              </a:spcAft>
            </a:pPr>
            <a:r>
              <a:rPr lang="en-US" sz="3600" dirty="0">
                <a:solidFill>
                  <a:schemeClr val="tx1">
                    <a:lumMod val="75000"/>
                  </a:schemeClr>
                </a:solidFill>
              </a:rPr>
              <a:t>Anyone here for their first AA Meeting?</a:t>
            </a:r>
          </a:p>
          <a:p>
            <a:pPr>
              <a:lnSpc>
                <a:spcPts val="3800"/>
              </a:lnSpc>
              <a:spcBef>
                <a:spcPts val="0"/>
              </a:spcBef>
              <a:spcAft>
                <a:spcPts val="600"/>
              </a:spcAft>
            </a:pPr>
            <a:r>
              <a:rPr lang="en-US" sz="3600" dirty="0">
                <a:solidFill>
                  <a:schemeClr val="tx1">
                    <a:lumMod val="75000"/>
                  </a:schemeClr>
                </a:solidFill>
              </a:rPr>
              <a:t>Any first time visitors attending this group?</a:t>
            </a:r>
          </a:p>
          <a:p>
            <a:pPr>
              <a:lnSpc>
                <a:spcPts val="3800"/>
              </a:lnSpc>
              <a:spcBef>
                <a:spcPts val="0"/>
              </a:spcBef>
              <a:spcAft>
                <a:spcPts val="600"/>
              </a:spcAft>
            </a:pPr>
            <a:r>
              <a:rPr lang="en-US" sz="3600" dirty="0">
                <a:solidFill>
                  <a:schemeClr val="tx1">
                    <a:lumMod val="75000"/>
                  </a:schemeClr>
                </a:solidFill>
              </a:rPr>
              <a:t>In accordance with 7</a:t>
            </a:r>
            <a:r>
              <a:rPr lang="en-US" sz="3600" baseline="30000" dirty="0">
                <a:solidFill>
                  <a:schemeClr val="tx1">
                    <a:lumMod val="75000"/>
                  </a:schemeClr>
                </a:solidFill>
              </a:rPr>
              <a:t>th</a:t>
            </a:r>
            <a:r>
              <a:rPr lang="en-US" sz="3600" dirty="0">
                <a:solidFill>
                  <a:schemeClr val="tx1">
                    <a:lumMod val="75000"/>
                  </a:schemeClr>
                </a:solidFill>
              </a:rPr>
              <a:t> tradition, we will be passing the basket during the meeting.</a:t>
            </a:r>
          </a:p>
          <a:p>
            <a:pPr marL="0" indent="0">
              <a:lnSpc>
                <a:spcPts val="3800"/>
              </a:lnSpc>
              <a:spcBef>
                <a:spcPts val="0"/>
              </a:spcBef>
              <a:spcAft>
                <a:spcPts val="600"/>
              </a:spcAft>
              <a:buNone/>
            </a:pPr>
            <a:endParaRPr lang="en-US" sz="3600" dirty="0"/>
          </a:p>
          <a:p>
            <a:pPr marL="0" indent="0">
              <a:buNone/>
            </a:pPr>
            <a:endParaRPr lang="en-US" sz="3600" dirty="0"/>
          </a:p>
        </p:txBody>
      </p:sp>
      <p:sp>
        <p:nvSpPr>
          <p:cNvPr id="4" name="Rectangle 3">
            <a:extLst>
              <a:ext uri="{FF2B5EF4-FFF2-40B4-BE49-F238E27FC236}">
                <a16:creationId xmlns:a16="http://schemas.microsoft.com/office/drawing/2014/main" id="{3694D6A3-FA16-AA47-9BD3-1E725FCDAB20}"/>
              </a:ext>
            </a:extLst>
          </p:cNvPr>
          <p:cNvSpPr/>
          <p:nvPr/>
        </p:nvSpPr>
        <p:spPr bwMode="auto">
          <a:xfrm>
            <a:off x="228600" y="230188"/>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653558215"/>
      </p:ext>
    </p:extLst>
  </p:cSld>
  <p:clrMapOvr>
    <a:overrideClrMapping bg1="dk1" tx1="lt1" bg2="dk2" tx2="lt2" accent1="accent1" accent2="accent2" accent3="accent3" accent4="accent4" accent5="accent5" accent6="accent6" hlink="hlink" folHlink="folHlink"/>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81000" y="464552"/>
            <a:ext cx="8382000" cy="664797"/>
          </a:xfrm>
        </p:spPr>
        <p:txBody>
          <a:bodyPr/>
          <a:lstStyle/>
          <a:p>
            <a:r>
              <a:rPr lang="en-US" b="1" i="1" u="sng"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Prayer &amp; Meditation</a:t>
            </a:r>
            <a:r>
              <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rPr>
              <a:t>:</a:t>
            </a:r>
            <a:endParaRPr lang="en-US" b="1" i="1"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latin typeface="+mn-lt"/>
            </a:endParaRPr>
          </a:p>
        </p:txBody>
      </p:sp>
      <p:sp>
        <p:nvSpPr>
          <p:cNvPr id="3" name="Text Placeholder 2"/>
          <p:cNvSpPr>
            <a:spLocks noGrp="1"/>
          </p:cNvSpPr>
          <p:nvPr>
            <p:ph type="body" sz="quarter" idx="10"/>
          </p:nvPr>
        </p:nvSpPr>
        <p:spPr>
          <a:xfrm>
            <a:off x="304800" y="1295401"/>
            <a:ext cx="8534400" cy="5586145"/>
          </a:xfrm>
        </p:spPr>
        <p:txBody>
          <a:bodyPr/>
          <a:lstStyle/>
          <a:p>
            <a:pPr>
              <a:spcBef>
                <a:spcPts val="0"/>
              </a:spcBef>
              <a:spcAft>
                <a:spcPts val="600"/>
              </a:spcAft>
            </a:pPr>
            <a:r>
              <a:rPr lang="en-US" sz="3600" dirty="0">
                <a:solidFill>
                  <a:schemeClr val="tx1">
                    <a:lumMod val="75000"/>
                  </a:schemeClr>
                </a:solidFill>
              </a:rPr>
              <a:t>Please join with us now to open this meeting with the THIRD STEP PRAYER.</a:t>
            </a:r>
          </a:p>
          <a:p>
            <a:pPr>
              <a:spcBef>
                <a:spcPts val="0"/>
              </a:spcBef>
              <a:spcAft>
                <a:spcPts val="600"/>
              </a:spcAft>
            </a:pPr>
            <a:r>
              <a:rPr lang="en-US" sz="3600" dirty="0">
                <a:solidFill>
                  <a:schemeClr val="tx1">
                    <a:lumMod val="75000"/>
                  </a:schemeClr>
                </a:solidFill>
              </a:rPr>
              <a:t>Followed by a moment of silence for each to use in his or her own way.</a:t>
            </a:r>
          </a:p>
          <a:p>
            <a:pPr marL="0" indent="0">
              <a:lnSpc>
                <a:spcPct val="100000"/>
              </a:lnSpc>
              <a:spcBef>
                <a:spcPts val="0"/>
              </a:spcBef>
              <a:spcAft>
                <a:spcPts val="600"/>
              </a:spcAft>
              <a:buNone/>
            </a:pPr>
            <a:endParaRPr lang="en-US" sz="800" dirty="0">
              <a:solidFill>
                <a:schemeClr val="tx1">
                  <a:lumMod val="75000"/>
                </a:schemeClr>
              </a:solidFill>
            </a:endParaRPr>
          </a:p>
          <a:p>
            <a:pPr marL="0" indent="0" algn="ctr">
              <a:spcBef>
                <a:spcPts val="0"/>
              </a:spcBef>
              <a:spcAft>
                <a:spcPts val="600"/>
              </a:spcAft>
              <a:buNone/>
            </a:pPr>
            <a:r>
              <a:rPr lang="en-US" sz="36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 Prayer -</a:t>
            </a:r>
          </a:p>
          <a:p>
            <a:pPr marL="0" indent="0" algn="ctr">
              <a:spcBef>
                <a:spcPts val="0"/>
              </a:spcBef>
              <a:spcAft>
                <a:spcPts val="600"/>
              </a:spcAft>
              <a:buNone/>
            </a:pPr>
            <a:r>
              <a:rPr lang="en-US" sz="3600" i="1" spc="-150" dirty="0">
                <a:ln w="3175">
                  <a:noFill/>
                </a:ln>
                <a:solidFill>
                  <a:schemeClr val="tx1">
                    <a:lumMod val="75000"/>
                  </a:schemeClr>
                </a:solidFill>
                <a:effectLst>
                  <a:outerShdw blurRad="50800" dist="38100" dir="2700000" algn="tl" rotWithShape="0">
                    <a:prstClr val="black">
                      <a:alpha val="40000"/>
                    </a:prstClr>
                  </a:outerShdw>
                </a:effectLst>
                <a:cs typeface="Arial" charset="0"/>
              </a:rPr>
              <a:t>(Go to next slide - recite 3rd Step prayer)</a:t>
            </a:r>
          </a:p>
          <a:p>
            <a:pPr marL="0" indent="0" algn="ctr">
              <a:spcBef>
                <a:spcPts val="0"/>
              </a:spcBef>
              <a:spcAft>
                <a:spcPts val="600"/>
              </a:spcAft>
              <a:buNone/>
            </a:pPr>
            <a:endParaRPr lang="en-US" sz="1800" i="1" spc="-150" dirty="0">
              <a:ln w="3175">
                <a:noFill/>
              </a:ln>
              <a:solidFill>
                <a:schemeClr val="tx1">
                  <a:lumMod val="75000"/>
                </a:schemeClr>
              </a:solidFill>
              <a:effectLst>
                <a:outerShdw blurRad="50800" dist="38100" dir="2700000" algn="tl" rotWithShape="0">
                  <a:prstClr val="black">
                    <a:alpha val="40000"/>
                  </a:prstClr>
                </a:outerShdw>
              </a:effectLst>
              <a:cs typeface="Arial" charset="0"/>
            </a:endParaRPr>
          </a:p>
          <a:p>
            <a:pPr marL="0" indent="0" algn="ctr">
              <a:spcBef>
                <a:spcPts val="0"/>
              </a:spcBef>
              <a:spcAft>
                <a:spcPts val="600"/>
              </a:spcAft>
              <a:buNone/>
            </a:pPr>
            <a:r>
              <a:rPr lang="en-US" sz="36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 Meditation -</a:t>
            </a:r>
          </a:p>
          <a:p>
            <a:pPr marL="0" indent="0" algn="ctr">
              <a:spcBef>
                <a:spcPts val="0"/>
              </a:spcBef>
              <a:spcAft>
                <a:spcPts val="600"/>
              </a:spcAft>
              <a:buNone/>
            </a:pPr>
            <a:r>
              <a:rPr lang="en-US" sz="3600" i="1" spc="-150" dirty="0">
                <a:ln w="3175">
                  <a:noFill/>
                </a:ln>
                <a:solidFill>
                  <a:schemeClr val="tx1">
                    <a:lumMod val="75000"/>
                  </a:schemeClr>
                </a:solidFill>
                <a:effectLst>
                  <a:outerShdw blurRad="50800" dist="38100" dir="2700000" algn="tl" rotWithShape="0">
                    <a:prstClr val="black">
                      <a:alpha val="40000"/>
                    </a:prstClr>
                  </a:outerShdw>
                </a:effectLst>
                <a:cs typeface="Arial" charset="0"/>
              </a:rPr>
              <a:t>(Follow with a moment of silence)</a:t>
            </a:r>
            <a:endParaRPr lang="en-US" sz="3600" dirty="0"/>
          </a:p>
          <a:p>
            <a:pPr marL="0" indent="0">
              <a:buNone/>
            </a:pPr>
            <a:endParaRPr lang="en-US" sz="3600" dirty="0"/>
          </a:p>
        </p:txBody>
      </p:sp>
      <p:sp>
        <p:nvSpPr>
          <p:cNvPr id="4" name="Rectangle 3">
            <a:extLst>
              <a:ext uri="{FF2B5EF4-FFF2-40B4-BE49-F238E27FC236}">
                <a16:creationId xmlns:a16="http://schemas.microsoft.com/office/drawing/2014/main" id="{3694D6A3-FA16-AA47-9BD3-1E725FCDAB20}"/>
              </a:ext>
            </a:extLst>
          </p:cNvPr>
          <p:cNvSpPr/>
          <p:nvPr/>
        </p:nvSpPr>
        <p:spPr bwMode="auto">
          <a:xfrm>
            <a:off x="228600" y="230188"/>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475249705"/>
      </p:ext>
    </p:extLst>
  </p:cSld>
  <p:clrMapOvr>
    <a:overrideClrMapping bg1="dk1" tx1="lt1" bg2="dk2" tx2="lt2" accent1="accent1" accent2="accent2" accent3="accent3" accent4="accent4" accent5="accent5" accent6="accent6" hlink="hlink" folHlink="folHlink"/>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997196"/>
          </a:xfrm>
        </p:spPr>
        <p:txBody>
          <a:bodyPr/>
          <a:lstStyle/>
          <a:p>
            <a:br>
              <a:rPr lang="en-US" sz="2400" b="1" u="sng" dirty="0"/>
            </a:br>
            <a:r>
              <a:rPr lang="en-US" b="1" i="1" u="sng" spc="-113" dirty="0">
                <a:gradFill flip="none" rotWithShape="1">
                  <a:gsLst>
                    <a:gs pos="63500">
                      <a:srgbClr val="F8BC33"/>
                    </a:gs>
                    <a:gs pos="51000">
                      <a:srgbClr val="F9CA48"/>
                    </a:gs>
                    <a:gs pos="0">
                      <a:srgbClr val="FFFFB9"/>
                    </a:gs>
                    <a:gs pos="26000">
                      <a:srgbClr val="FFFF99"/>
                    </a:gs>
                    <a:gs pos="94000">
                      <a:srgbClr val="DF9604"/>
                    </a:gs>
                  </a:gsLst>
                  <a:lin ang="5400000" scaled="0"/>
                  <a:tileRect/>
                </a:gradFill>
                <a:latin typeface="+mn-lt"/>
              </a:rPr>
              <a:t>Third Step Prayer</a:t>
            </a:r>
          </a:p>
        </p:txBody>
      </p:sp>
      <p:sp>
        <p:nvSpPr>
          <p:cNvPr id="3" name="Text Placeholder 2"/>
          <p:cNvSpPr>
            <a:spLocks noGrp="1"/>
          </p:cNvSpPr>
          <p:nvPr>
            <p:ph type="body" sz="quarter" idx="10"/>
          </p:nvPr>
        </p:nvSpPr>
        <p:spPr>
          <a:xfrm>
            <a:off x="495300" y="1097280"/>
            <a:ext cx="8153400" cy="5952744"/>
          </a:xfrm>
        </p:spPr>
        <p:txBody>
          <a:bodyPr/>
          <a:lstStyle/>
          <a:p>
            <a:pPr marL="0" indent="0">
              <a:spcBef>
                <a:spcPts val="600"/>
              </a:spcBef>
              <a:spcAft>
                <a:spcPts val="600"/>
              </a:spcAft>
              <a:buNone/>
            </a:pPr>
            <a:r>
              <a:rPr lang="en-US" sz="4200" dirty="0">
                <a:solidFill>
                  <a:srgbClr val="00FFEE"/>
                </a:solidFill>
                <a:latin typeface="Arial Narrow" panose="020B0604020202020204" pitchFamily="34" charset="0"/>
                <a:cs typeface="Arial Narrow" panose="020B0604020202020204" pitchFamily="34" charset="0"/>
              </a:rPr>
              <a:t>God, I offer myself to Thee – to build with me and to do with me as Thou wilt.</a:t>
            </a:r>
          </a:p>
          <a:p>
            <a:pPr marL="0" indent="0">
              <a:spcBef>
                <a:spcPts val="600"/>
              </a:spcBef>
              <a:spcAft>
                <a:spcPts val="600"/>
              </a:spcAft>
              <a:buNone/>
            </a:pPr>
            <a:r>
              <a:rPr lang="en-US" sz="4200" dirty="0">
                <a:solidFill>
                  <a:srgbClr val="00FFEE"/>
                </a:solidFill>
                <a:latin typeface="Arial Narrow" panose="020B0604020202020204" pitchFamily="34" charset="0"/>
                <a:cs typeface="Arial Narrow" panose="020B0604020202020204" pitchFamily="34" charset="0"/>
              </a:rPr>
              <a:t>Relieve me of the bondage of self,            that I may better do Thy will. </a:t>
            </a:r>
          </a:p>
          <a:p>
            <a:pPr marL="0" indent="0">
              <a:spcBef>
                <a:spcPts val="600"/>
              </a:spcBef>
              <a:spcAft>
                <a:spcPts val="600"/>
              </a:spcAft>
              <a:buNone/>
            </a:pPr>
            <a:r>
              <a:rPr lang="en-US" sz="4200" dirty="0">
                <a:solidFill>
                  <a:srgbClr val="00FFEE"/>
                </a:solidFill>
                <a:latin typeface="Arial Narrow" panose="020B0604020202020204" pitchFamily="34" charset="0"/>
                <a:cs typeface="Arial Narrow" panose="020B0604020202020204" pitchFamily="34" charset="0"/>
              </a:rPr>
              <a:t>Take away my difficulties, that victory over them may bear witness to those I would help of Thy Power, Thy Love, and Thy Way of life. May I do Thy will always. </a:t>
            </a:r>
            <a:r>
              <a:rPr lang="en-US" dirty="0">
                <a:solidFill>
                  <a:srgbClr val="00FFEE"/>
                </a:solidFill>
                <a:latin typeface="Arial Narrow" panose="020B0604020202020204" pitchFamily="34" charset="0"/>
                <a:cs typeface="Arial Narrow" panose="020B0604020202020204" pitchFamily="34" charset="0"/>
              </a:rPr>
              <a:t>(p.63)</a:t>
            </a:r>
          </a:p>
          <a:p>
            <a:pPr marL="0" indent="0" algn="ctr">
              <a:lnSpc>
                <a:spcPct val="80000"/>
              </a:lnSpc>
              <a:spcBef>
                <a:spcPts val="0"/>
              </a:spcBef>
              <a:buNone/>
            </a:pPr>
            <a:r>
              <a:rPr lang="en-US" i="1" spc="-150" dirty="0">
                <a:ln w="3175">
                  <a:noFill/>
                </a:ln>
                <a:solidFill>
                  <a:schemeClr val="tx1">
                    <a:lumMod val="75000"/>
                  </a:schemeClr>
                </a:solidFill>
                <a:effectLst>
                  <a:outerShdw blurRad="50800" dist="38100" dir="2700000" algn="tl" rotWithShape="0">
                    <a:prstClr val="black">
                      <a:alpha val="40000"/>
                    </a:prstClr>
                  </a:outerShdw>
                </a:effectLst>
                <a:cs typeface="Arial" charset="0"/>
              </a:rPr>
              <a:t>(Follow with a moment of silence)</a:t>
            </a:r>
          </a:p>
          <a:p>
            <a:pPr marL="0" indent="0">
              <a:spcBef>
                <a:spcPts val="600"/>
              </a:spcBef>
              <a:spcAft>
                <a:spcPts val="600"/>
              </a:spcAft>
              <a:buNone/>
            </a:pPr>
            <a:endParaRPr lang="en-US" dirty="0">
              <a:solidFill>
                <a:srgbClr val="00FFEE"/>
              </a:solidFill>
              <a:latin typeface="Arial Narrow" panose="020B0604020202020204" pitchFamily="34" charset="0"/>
              <a:cs typeface="Arial Narrow" panose="020B0604020202020204" pitchFamily="34" charset="0"/>
            </a:endParaRPr>
          </a:p>
        </p:txBody>
      </p:sp>
      <p:sp>
        <p:nvSpPr>
          <p:cNvPr id="4" name="Rectangle 3">
            <a:extLst>
              <a:ext uri="{FF2B5EF4-FFF2-40B4-BE49-F238E27FC236}">
                <a16:creationId xmlns:a16="http://schemas.microsoft.com/office/drawing/2014/main" id="{C8A35270-B142-7E4C-A4BF-CC9E751E5D4F}"/>
              </a:ext>
            </a:extLst>
          </p:cNvPr>
          <p:cNvSpPr/>
          <p:nvPr/>
        </p:nvSpPr>
        <p:spPr bwMode="auto">
          <a:xfrm>
            <a:off x="228600" y="219456"/>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0056B3"/>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239365884"/>
      </p:ext>
    </p:extLst>
  </p:cSld>
  <p:clrMapOvr>
    <a:overrideClrMapping bg1="dk1" tx1="lt1" bg2="dk2" tx2="lt2" accent1="accent1" accent2="accent2" accent3="accent3" accent4="accent4" accent5="accent5" accent6="accent6" hlink="hlink" folHlink="folHlink"/>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4896C2D-6FA3-E549-9408-865D3408D1D5}"/>
              </a:ext>
            </a:extLst>
          </p:cNvPr>
          <p:cNvSpPr/>
          <p:nvPr/>
        </p:nvSpPr>
        <p:spPr bwMode="auto">
          <a:xfrm>
            <a:off x="1965960" y="746300"/>
            <a:ext cx="5212080" cy="5212080"/>
          </a:xfrm>
          <a:prstGeom prst="ellipse">
            <a:avLst/>
          </a:prstGeom>
          <a:gradFill flip="none" rotWithShape="1">
            <a:gsLst>
              <a:gs pos="2000">
                <a:srgbClr val="00499A"/>
              </a:gs>
              <a:gs pos="99000">
                <a:srgbClr val="00499A"/>
              </a:gs>
              <a:gs pos="12000">
                <a:srgbClr val="006ACD"/>
              </a:gs>
              <a:gs pos="23000">
                <a:srgbClr val="0FA5D9"/>
              </a:gs>
              <a:gs pos="24000">
                <a:srgbClr val="0087E6"/>
              </a:gs>
              <a:gs pos="87000">
                <a:srgbClr val="00499A"/>
              </a:gs>
              <a:gs pos="66000">
                <a:srgbClr val="0056B3"/>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57" fontAlgn="base">
              <a:spcBef>
                <a:spcPct val="0"/>
              </a:spcBef>
              <a:spcAft>
                <a:spcPct val="0"/>
              </a:spcAft>
              <a:defRPr/>
            </a:pPr>
            <a:endParaRPr lang="en-US" sz="1725" kern="0" dirty="0">
              <a:solidFill>
                <a:srgbClr val="FFFFFF"/>
              </a:solidFill>
              <a:effectLst>
                <a:outerShdw blurRad="38100" dist="38100" dir="2700000" algn="tl">
                  <a:srgbClr val="000000">
                    <a:alpha val="43137"/>
                  </a:srgbClr>
                </a:outerShdw>
              </a:effectLst>
              <a:latin typeface="Segoe" pitchFamily="34" charset="0"/>
            </a:endParaRPr>
          </a:p>
        </p:txBody>
      </p:sp>
      <p:sp>
        <p:nvSpPr>
          <p:cNvPr id="11" name="Isosceles Triangle 5">
            <a:extLst>
              <a:ext uri="{FF2B5EF4-FFF2-40B4-BE49-F238E27FC236}">
                <a16:creationId xmlns:a16="http://schemas.microsoft.com/office/drawing/2014/main" id="{321025A3-199E-554A-B8B9-2F74BD78B7AE}"/>
              </a:ext>
            </a:extLst>
          </p:cNvPr>
          <p:cNvSpPr>
            <a:spLocks noChangeAspect="1"/>
          </p:cNvSpPr>
          <p:nvPr/>
        </p:nvSpPr>
        <p:spPr bwMode="auto">
          <a:xfrm>
            <a:off x="2400300" y="746300"/>
            <a:ext cx="4369510" cy="4008350"/>
          </a:xfrm>
          <a:prstGeom prst="triangle">
            <a:avLst>
              <a:gd name="adj" fmla="val 50351"/>
            </a:avLst>
          </a:prstGeom>
          <a:gradFill flip="none" rotWithShape="1">
            <a:gsLst>
              <a:gs pos="91000">
                <a:srgbClr val="3ABAC2"/>
              </a:gs>
              <a:gs pos="26000">
                <a:srgbClr val="328493"/>
              </a:gs>
              <a:gs pos="0">
                <a:srgbClr val="328493"/>
              </a:gs>
              <a:gs pos="42000">
                <a:srgbClr val="1888A3"/>
              </a:gs>
              <a:gs pos="64000">
                <a:srgbClr val="1888A3"/>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57" fontAlgn="base">
              <a:spcBef>
                <a:spcPct val="0"/>
              </a:spcBef>
              <a:spcAft>
                <a:spcPct val="0"/>
              </a:spcAft>
              <a:defRPr/>
            </a:pPr>
            <a:endParaRPr lang="en-US" sz="1725" kern="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1"/>
          <p:cNvSpPr txBox="1">
            <a:spLocks/>
          </p:cNvSpPr>
          <p:nvPr/>
        </p:nvSpPr>
        <p:spPr>
          <a:xfrm>
            <a:off x="0" y="1905000"/>
            <a:ext cx="9144000" cy="3303511"/>
          </a:xfrm>
          <a:prstGeom prst="rect">
            <a:avLst/>
          </a:prstGeom>
        </p:spPr>
        <p:txBody>
          <a:bodyPr vert="horz" wrap="square" lIns="0" tIns="0" rIns="0" bIns="0" rtlCol="0" anchor="t">
            <a:noAutofit/>
          </a:bodyPr>
          <a:lstStyle/>
          <a:p>
            <a:pPr lvl="0" defTabSz="914363">
              <a:lnSpc>
                <a:spcPts val="5500"/>
              </a:lnSpc>
              <a:spcBef>
                <a:spcPts val="600"/>
              </a:spcBef>
              <a:defRPr/>
            </a:pPr>
            <a:r>
              <a:rPr lang="en-US" sz="54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	</a:t>
            </a:r>
            <a:r>
              <a:rPr lang="en-US" sz="5400" b="1" u="sng" spc="-113" dirty="0">
                <a:ln w="3175">
                  <a:noFill/>
                </a:ln>
                <a:gradFill flip="none" rotWithShape="1">
                  <a:gsLst>
                    <a:gs pos="63500">
                      <a:srgbClr val="F8BC33"/>
                    </a:gs>
                    <a:gs pos="51000">
                      <a:srgbClr val="F9CA48"/>
                    </a:gs>
                    <a:gs pos="0">
                      <a:srgbClr val="FFFFB9"/>
                    </a:gs>
                    <a:gs pos="26000">
                      <a:srgbClr val="FFFF99"/>
                    </a:gs>
                    <a:gs pos="94000">
                      <a:srgbClr val="DF9604"/>
                    </a:gs>
                  </a:gsLst>
                  <a:lin ang="5400000" scaled="0"/>
                  <a:tileRect/>
                </a:gradFill>
                <a:effectLst>
                  <a:outerShdw blurRad="50800" dist="38100" dir="2700000" algn="tl" rotWithShape="0">
                    <a:prstClr val="black">
                      <a:alpha val="40000"/>
                    </a:prstClr>
                  </a:outerShdw>
                </a:effectLst>
                <a:latin typeface="Imprint MT Shadow" pitchFamily="82" charset="77"/>
                <a:cs typeface="Arial" charset="0"/>
              </a:rPr>
              <a:t>Beyond the Basics</a:t>
            </a:r>
            <a:br>
              <a:rPr kumimoji="0" lang="en-US" sz="6600" b="1" u="sng" strike="noStrike" kern="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Imprint MT Shadow" pitchFamily="82" charset="77"/>
                <a:cs typeface="Arial" charset="0"/>
              </a:rPr>
            </a:br>
            <a:r>
              <a:rPr kumimoji="0" lang="en-US" sz="6600" b="1" strike="noStrike" kern="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Imprint MT Shadow" pitchFamily="82" charset="77"/>
                <a:cs typeface="Arial" charset="0"/>
              </a:rPr>
              <a:t>	</a:t>
            </a:r>
            <a:r>
              <a:rPr lang="en-US" sz="4800" spc="-113" dirty="0">
                <a:ln w="3175">
                  <a:noFill/>
                </a:ln>
                <a:solidFill>
                  <a:srgbClr val="00FFEE"/>
                </a:solidFill>
                <a:effectLst>
                  <a:outerShdw blurRad="50800" dist="38100" dir="2700000" algn="tl" rotWithShape="0">
                    <a:prstClr val="black">
                      <a:alpha val="40000"/>
                    </a:prstClr>
                  </a:outerShdw>
                </a:effectLst>
                <a:latin typeface="Calisto MT" panose="02040603050505030304" pitchFamily="18" charset="77"/>
                <a:cs typeface="Arial" charset="0"/>
              </a:rPr>
              <a:t>Big Book 12 Step Recovery</a:t>
            </a:r>
            <a:endParaRPr lang="en-US" sz="3200" spc="-113" dirty="0">
              <a:ln w="3175">
                <a:noFill/>
              </a:ln>
              <a:solidFill>
                <a:srgbClr val="00FFEE"/>
              </a:solidFill>
              <a:effectLst>
                <a:outerShdw blurRad="50800" dist="38100" dir="2700000" algn="tl" rotWithShape="0">
                  <a:prstClr val="black">
                    <a:alpha val="40000"/>
                  </a:prstClr>
                </a:outerShdw>
              </a:effectLst>
              <a:latin typeface="Calisto MT" panose="02040603050505030304" pitchFamily="18" charset="77"/>
              <a:cs typeface="Arial" charset="0"/>
            </a:endParaRPr>
          </a:p>
          <a:p>
            <a:pPr marL="0" marR="0" lvl="0" indent="0" algn="ctr" defTabSz="914363" eaLnBrk="1" fontAlgn="auto" latinLnBrk="0" hangingPunct="1">
              <a:lnSpc>
                <a:spcPts val="1700"/>
              </a:lnSpc>
              <a:spcBef>
                <a:spcPct val="0"/>
              </a:spcBef>
              <a:spcAft>
                <a:spcPts val="0"/>
              </a:spcAft>
              <a:buClrTx/>
              <a:buSzTx/>
              <a:buFontTx/>
              <a:buNone/>
              <a:tabLst/>
              <a:defRPr/>
            </a:pPr>
            <a:r>
              <a:rPr lang="en-US" sz="1400" i="1" kern="0" spc="-113"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rPr>
              <a:t>Copyright © 2020 by the Anonymous Alliance of Charitable Organizations</a:t>
            </a:r>
          </a:p>
          <a:p>
            <a:pPr marL="0" marR="0" lvl="0" indent="0" algn="ctr" defTabSz="914363" eaLnBrk="1" fontAlgn="auto" latinLnBrk="0" hangingPunct="1">
              <a:lnSpc>
                <a:spcPts val="1700"/>
              </a:lnSpc>
              <a:spcBef>
                <a:spcPct val="0"/>
              </a:spcBef>
              <a:spcAft>
                <a:spcPts val="0"/>
              </a:spcAft>
              <a:buClrTx/>
              <a:buSzTx/>
              <a:buFontTx/>
              <a:buNone/>
              <a:tabLst/>
              <a:defRPr/>
            </a:pPr>
            <a:r>
              <a:rPr lang="en-US" sz="1400" i="1" kern="0" spc="-113"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rPr>
              <a:t>(a Texas Non-Profit  Corporation and 501(c)(3) Public Charity)</a:t>
            </a:r>
          </a:p>
          <a:p>
            <a:pPr marL="0" marR="0" lvl="0" indent="0" algn="ctr" defTabSz="914363" eaLnBrk="1" fontAlgn="auto" latinLnBrk="0" hangingPunct="1">
              <a:lnSpc>
                <a:spcPts val="1700"/>
              </a:lnSpc>
              <a:spcBef>
                <a:spcPct val="0"/>
              </a:spcBef>
              <a:spcAft>
                <a:spcPts val="0"/>
              </a:spcAft>
              <a:buClrTx/>
              <a:buSzTx/>
              <a:buFontTx/>
              <a:buNone/>
              <a:tabLst/>
              <a:defRPr/>
            </a:pPr>
            <a:r>
              <a:rPr lang="en-US" sz="1600" i="1" spc="-150"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rPr>
              <a:t>FREE TO USE &amp; SHARE –  DO NOT MODIFY </a:t>
            </a:r>
            <a:endParaRPr lang="en-US" sz="1600" i="1" kern="0" spc="-150" dirty="0">
              <a:ln w="3175">
                <a:noFill/>
              </a:ln>
              <a:solidFill>
                <a:schemeClr val="bg1">
                  <a:lumMod val="75000"/>
                  <a:lumOff val="25000"/>
                </a:schemeClr>
              </a:solidFill>
              <a:effectLst>
                <a:outerShdw blurRad="50800" dist="38100" dir="2700000" algn="tl" rotWithShape="0">
                  <a:prstClr val="black">
                    <a:alpha val="40000"/>
                  </a:prstClr>
                </a:outerShdw>
              </a:effectLst>
              <a:cs typeface="Arial" charset="0"/>
            </a:endParaRPr>
          </a:p>
          <a:p>
            <a:pPr marL="0" marR="0" lvl="0" indent="0" defTabSz="914363" eaLnBrk="1" fontAlgn="auto" latinLnBrk="0" hangingPunct="1">
              <a:lnSpc>
                <a:spcPct val="90000"/>
              </a:lnSpc>
              <a:spcBef>
                <a:spcPct val="0"/>
              </a:spcBef>
              <a:spcAft>
                <a:spcPts val="0"/>
              </a:spcAft>
              <a:buClrTx/>
              <a:buSzTx/>
              <a:buFontTx/>
              <a:buNone/>
              <a:tabLst/>
              <a:defRPr/>
            </a:pPr>
            <a:endParaRPr kumimoji="0" lang="en-US" sz="600" b="0" i="1" u="none" strike="noStrike" kern="0" cap="none" spc="-150" normalizeH="0" baseline="0" noProof="0" dirty="0">
              <a:ln w="3175">
                <a:noFill/>
              </a:ln>
              <a:solidFill>
                <a:schemeClr val="accent2">
                  <a:lumMod val="60000"/>
                  <a:lumOff val="40000"/>
                </a:schemeClr>
              </a:solidFill>
              <a:effectLst>
                <a:outerShdw blurRad="50800" dist="38100" dir="2700000" algn="tl" rotWithShape="0">
                  <a:prstClr val="black">
                    <a:alpha val="40000"/>
                  </a:prstClr>
                </a:outerShdw>
              </a:effectLst>
              <a:uLnTx/>
              <a:uFillTx/>
              <a:cs typeface="Arial" charset="0"/>
            </a:endParaRPr>
          </a:p>
          <a:p>
            <a:pPr marL="0" marR="0" lvl="0" indent="0" algn="ctr" defTabSz="914363" eaLnBrk="1" fontAlgn="auto" latinLnBrk="0" hangingPunct="1">
              <a:lnSpc>
                <a:spcPct val="90000"/>
              </a:lnSpc>
              <a:spcBef>
                <a:spcPct val="0"/>
              </a:spcBef>
              <a:spcAft>
                <a:spcPts val="0"/>
              </a:spcAft>
              <a:buClrTx/>
              <a:buSzTx/>
              <a:buFontTx/>
              <a:buNone/>
              <a:tabLst/>
              <a:defRPr/>
            </a:pPr>
            <a:r>
              <a:rPr lang="en-US" sz="4000" kern="0" spc="-113" dirty="0">
                <a:ln w="3175">
                  <a:noFill/>
                </a:ln>
                <a:solidFill>
                  <a:schemeClr val="accent6">
                    <a:lumMod val="50000"/>
                  </a:schemeClr>
                </a:solidFill>
                <a:effectLst>
                  <a:outerShdw blurRad="50800" dist="38100" dir="2700000" algn="tl" rotWithShape="0">
                    <a:prstClr val="black">
                      <a:alpha val="40000"/>
                    </a:prstClr>
                  </a:outerShdw>
                </a:effectLst>
                <a:cs typeface="Arial" charset="0"/>
              </a:rPr>
              <a:t>BB12Step.com</a:t>
            </a:r>
          </a:p>
          <a:p>
            <a:pPr marL="0" marR="0" lvl="0" indent="0" defTabSz="914363" eaLnBrk="1" fontAlgn="auto" latinLnBrk="0" hangingPunct="1">
              <a:lnSpc>
                <a:spcPct val="90000"/>
              </a:lnSpc>
              <a:spcBef>
                <a:spcPct val="0"/>
              </a:spcBef>
              <a:spcAft>
                <a:spcPts val="0"/>
              </a:spcAft>
              <a:buClrTx/>
              <a:buSzTx/>
              <a:buFontTx/>
              <a:buNone/>
              <a:tabLst/>
              <a:defRPr/>
            </a:pPr>
            <a:endParaRPr lang="en-US" sz="3000" kern="0" spc="-113" dirty="0">
              <a:ln w="3175">
                <a:noFill/>
              </a:ln>
              <a:solidFill>
                <a:schemeClr val="accent5">
                  <a:lumMod val="50000"/>
                </a:schemeClr>
              </a:solidFill>
              <a:effectLst>
                <a:outerShdw blurRad="50800" dist="38100" dir="2700000" algn="tl" rotWithShape="0">
                  <a:prstClr val="black">
                    <a:alpha val="40000"/>
                  </a:prstClr>
                </a:outerShdw>
              </a:effectLst>
              <a:cs typeface="Arial" charset="0"/>
            </a:endParaRPr>
          </a:p>
          <a:p>
            <a:pPr marL="0" marR="0" lvl="0" indent="0" defTabSz="914363" eaLnBrk="1" fontAlgn="auto" latinLnBrk="0" hangingPunct="1">
              <a:lnSpc>
                <a:spcPct val="90000"/>
              </a:lnSpc>
              <a:spcBef>
                <a:spcPct val="0"/>
              </a:spcBef>
              <a:spcAft>
                <a:spcPts val="0"/>
              </a:spcAft>
              <a:buClrTx/>
              <a:buSzTx/>
              <a:buFontTx/>
              <a:buNone/>
              <a:tabLst/>
              <a:defRPr/>
            </a:pPr>
            <a:endParaRPr lang="en-US" sz="1275" i="1" kern="0" spc="-113" dirty="0">
              <a:ln w="3175">
                <a:noFill/>
              </a:ln>
              <a:solidFill>
                <a:schemeClr val="tx1">
                  <a:lumMod val="75000"/>
                  <a:lumOff val="25000"/>
                </a:schemeClr>
              </a:solidFill>
              <a:effectLst>
                <a:outerShdw blurRad="50800" dist="38100" dir="2700000" algn="tl" rotWithShape="0">
                  <a:prstClr val="black">
                    <a:alpha val="40000"/>
                  </a:prstClr>
                </a:outerShdw>
              </a:effectLst>
              <a:cs typeface="Arial" charset="0"/>
            </a:endParaRPr>
          </a:p>
        </p:txBody>
      </p:sp>
      <p:sp>
        <p:nvSpPr>
          <p:cNvPr id="10" name="Subtitle 7"/>
          <p:cNvSpPr txBox="1">
            <a:spLocks/>
          </p:cNvSpPr>
          <p:nvPr/>
        </p:nvSpPr>
        <p:spPr>
          <a:xfrm>
            <a:off x="990600" y="5750868"/>
            <a:ext cx="8153400" cy="690265"/>
          </a:xfrm>
          <a:prstGeom prst="rect">
            <a:avLst/>
          </a:prstGeom>
        </p:spPr>
        <p:txBody>
          <a:bodyPr vert="horz" lIns="0" tIns="0" rIns="0" bIns="0" rtlCol="0">
            <a:noAutofit/>
          </a:bodyPr>
          <a:lstStyle/>
          <a:p>
            <a:r>
              <a:rPr lang="en-US" sz="4800" b="1" i="1" spc="-113" dirty="0">
                <a:ln w="3175">
                  <a:noFill/>
                </a:ln>
                <a:gradFill flip="none" rotWithShape="1">
                  <a:gsLst>
                    <a:gs pos="63500">
                      <a:srgbClr val="F8BC33"/>
                    </a:gs>
                    <a:gs pos="51000">
                      <a:srgbClr val="F9CA48"/>
                    </a:gs>
                    <a:gs pos="0">
                      <a:srgbClr val="FFFFB9"/>
                    </a:gs>
                    <a:gs pos="26000">
                      <a:srgbClr val="FFFF99"/>
                    </a:gs>
                    <a:gs pos="94000">
                      <a:srgbClr val="DF9604"/>
                    </a:gs>
                  </a:gsLst>
                  <a:lin ang="5400000" scaled="0"/>
                  <a:tileRect/>
                </a:gradFill>
                <a:effectLst>
                  <a:outerShdw blurRad="50800" dist="38100" dir="2700000" algn="tl" rotWithShape="0">
                    <a:prstClr val="black">
                      <a:alpha val="40000"/>
                    </a:prstClr>
                  </a:outerShdw>
                </a:effectLst>
                <a:cs typeface="Arial" charset="0"/>
              </a:rPr>
              <a:t>BB12Step Meeting Preamble</a:t>
            </a:r>
            <a:endParaRPr lang="en-US" sz="48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a:p>
            <a:endParaRPr lang="en-US" sz="48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
        <p:nvSpPr>
          <p:cNvPr id="8" name="Rectangle 7">
            <a:extLst>
              <a:ext uri="{FF2B5EF4-FFF2-40B4-BE49-F238E27FC236}">
                <a16:creationId xmlns:a16="http://schemas.microsoft.com/office/drawing/2014/main" id="{24656E07-C6A5-B245-8BFC-46B91F180E6A}"/>
              </a:ext>
            </a:extLst>
          </p:cNvPr>
          <p:cNvSpPr/>
          <p:nvPr/>
        </p:nvSpPr>
        <p:spPr bwMode="auto">
          <a:xfrm>
            <a:off x="228600" y="219456"/>
            <a:ext cx="8686800" cy="6437376"/>
          </a:xfrm>
          <a:prstGeom prst="rect">
            <a:avLst/>
          </a:prstGeom>
          <a:noFill/>
          <a:ln w="76200">
            <a:solidFill>
              <a:schemeClr val="accent1"/>
            </a:solidFill>
            <a:headEnd type="none" w="med" len="med"/>
            <a:tailEnd type="none" w="med" len="med"/>
          </a:ln>
          <a:effectLst>
            <a:outerShdw blurRad="63500" dist="38100" dir="5400000" rotWithShape="0">
              <a:srgbClr val="FFC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TextBox 11">
            <a:extLst>
              <a:ext uri="{FF2B5EF4-FFF2-40B4-BE49-F238E27FC236}">
                <a16:creationId xmlns:a16="http://schemas.microsoft.com/office/drawing/2014/main" id="{2156EE7E-0671-134D-B032-33FB31FE5AF9}"/>
              </a:ext>
            </a:extLst>
          </p:cNvPr>
          <p:cNvSpPr txBox="1"/>
          <p:nvPr/>
        </p:nvSpPr>
        <p:spPr>
          <a:xfrm>
            <a:off x="381000" y="246185"/>
            <a:ext cx="8249721" cy="461665"/>
          </a:xfrm>
          <a:prstGeom prst="rect">
            <a:avLst/>
          </a:prstGeom>
          <a:noFill/>
        </p:spPr>
        <p:txBody>
          <a:bodyPr wrap="square" rtlCol="0">
            <a:spAutoFit/>
          </a:bodyPr>
          <a:lstStyle/>
          <a:p>
            <a:pPr algn="r"/>
            <a:r>
              <a:rPr lang="en-US" sz="2400" i="1" dirty="0">
                <a:solidFill>
                  <a:srgbClr val="39ADA0"/>
                </a:solidFill>
              </a:rPr>
              <a:t>(Revised: 08/27/2020)</a:t>
            </a:r>
          </a:p>
        </p:txBody>
      </p:sp>
    </p:spTree>
    <p:extLst>
      <p:ext uri="{BB962C8B-B14F-4D97-AF65-F5344CB8AC3E}">
        <p14:creationId xmlns:p14="http://schemas.microsoft.com/office/powerpoint/2010/main" val="790740356"/>
      </p:ext>
    </p:extLst>
  </p:cSld>
  <p:clrMapOvr>
    <a:overrideClrMapping bg1="dk1" tx1="lt1" bg2="dk2" tx2="lt2" accent1="accent1" accent2="accent2" accent3="accent3" accent4="accent4" accent5="accent5" accent6="accent6" hlink="hlink" folHlink="folHlink"/>
  </p:clrMapOvr>
  <p:transition>
    <p:fade/>
  </p:transition>
</p:sld>
</file>

<file path=ppt/theme/theme1.xml><?xml version="1.0" encoding="utf-8"?>
<a:theme xmlns:a="http://schemas.openxmlformats.org/drawingml/2006/main" name="1_Blue with Green Bar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Bright Blue Template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Brushed metal and curves - Gold Brown Segoe">
  <a:themeElements>
    <a:clrScheme name="Gold Template Template">
      <a:dk1>
        <a:srgbClr val="000000"/>
      </a:dk1>
      <a:lt1>
        <a:srgbClr val="FFFFFF"/>
      </a:lt1>
      <a:dk2>
        <a:srgbClr val="AF8621"/>
      </a:dk2>
      <a:lt2>
        <a:srgbClr val="FFFC80"/>
      </a:lt2>
      <a:accent1>
        <a:srgbClr val="FFC000"/>
      </a:accent1>
      <a:accent2>
        <a:srgbClr val="0684A2"/>
      </a:accent2>
      <a:accent3>
        <a:srgbClr val="DF8045"/>
      </a:accent3>
      <a:accent4>
        <a:srgbClr val="919E7A"/>
      </a:accent4>
      <a:accent5>
        <a:srgbClr val="FF9929"/>
      </a:accent5>
      <a:accent6>
        <a:srgbClr val="7D3DA1"/>
      </a:accent6>
      <a:hlink>
        <a:srgbClr val="F3EB4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1_Light rays - Purple template Segoe">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1_Blue Green Textured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1_Med Blue template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2_Blue with Green Bar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10.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11.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12.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13.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14.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15.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16.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17.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18.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19.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2.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20.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21.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22.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23.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24.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25.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26.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27.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28.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29.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3.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30.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31.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32.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33.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4.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5.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6.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7.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8.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ppt/theme/themeOverride9.xml><?xml version="1.0" encoding="utf-8"?>
<a:themeOverride xmlns:a="http://schemas.openxmlformats.org/drawingml/2006/main">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4540B9E-24C0-450F-962F-A50C1BE50C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 with Green Bar Segoe Template</Template>
  <TotalTime>35293</TotalTime>
  <Words>3046</Words>
  <Application>Microsoft Macintosh PowerPoint</Application>
  <PresentationFormat>On-screen Show (4:3)</PresentationFormat>
  <Paragraphs>283</Paragraphs>
  <Slides>40</Slides>
  <Notes>28</Notes>
  <HiddenSlides>0</HiddenSlides>
  <MMClips>0</MMClips>
  <ScaleCrop>false</ScaleCrop>
  <HeadingPairs>
    <vt:vector size="6" baseType="variant">
      <vt:variant>
        <vt:lpstr>Fonts Used</vt:lpstr>
      </vt:variant>
      <vt:variant>
        <vt:i4>17</vt:i4>
      </vt:variant>
      <vt:variant>
        <vt:lpstr>Theme</vt:lpstr>
      </vt:variant>
      <vt:variant>
        <vt:i4>8</vt:i4>
      </vt:variant>
      <vt:variant>
        <vt:lpstr>Slide Titles</vt:lpstr>
      </vt:variant>
      <vt:variant>
        <vt:i4>40</vt:i4>
      </vt:variant>
    </vt:vector>
  </HeadingPairs>
  <TitlesOfParts>
    <vt:vector size="65" baseType="lpstr">
      <vt:lpstr>Angsana New</vt:lpstr>
      <vt:lpstr>Apple Chancery</vt:lpstr>
      <vt:lpstr>Arial</vt:lpstr>
      <vt:lpstr>Arial Narrow</vt:lpstr>
      <vt:lpstr>Bernard MT Condensed</vt:lpstr>
      <vt:lpstr>Bookman Old Style</vt:lpstr>
      <vt:lpstr>Calibri</vt:lpstr>
      <vt:lpstr>Calisto MT</vt:lpstr>
      <vt:lpstr>Copperplate Gothic Bold</vt:lpstr>
      <vt:lpstr>Courier New</vt:lpstr>
      <vt:lpstr>Franklin Gothic Demi Cond</vt:lpstr>
      <vt:lpstr>Garamond</vt:lpstr>
      <vt:lpstr>Imprint MT Shadow</vt:lpstr>
      <vt:lpstr>Rockwell Condensed</vt:lpstr>
      <vt:lpstr>Segoe</vt:lpstr>
      <vt:lpstr>Superclarendon</vt:lpstr>
      <vt:lpstr>Wingdings</vt:lpstr>
      <vt:lpstr>1_Blue with Green Bar Segoe Template</vt:lpstr>
      <vt:lpstr>White with Courier font for code slides</vt:lpstr>
      <vt:lpstr>1_Bright Blue Template Segoe</vt:lpstr>
      <vt:lpstr>1_Brushed metal and curves - Gold Brown Segoe</vt:lpstr>
      <vt:lpstr>1_Light rays - Purple template Segoe</vt:lpstr>
      <vt:lpstr>1_Blue Green Textured Segoe</vt:lpstr>
      <vt:lpstr>1_Med Blue template Segoe</vt:lpstr>
      <vt:lpstr>2_Blue with Green Bar Segoe Template</vt:lpstr>
      <vt:lpstr>PowerPoint Presentation</vt:lpstr>
      <vt:lpstr>PowerPoint Presentation</vt:lpstr>
      <vt:lpstr>PowerPoint Presentation</vt:lpstr>
      <vt:lpstr>Four “Do-or-Die” Directives from the Big Book   </vt:lpstr>
      <vt:lpstr>PowerPoint Presentation</vt:lpstr>
      <vt:lpstr>Opening:</vt:lpstr>
      <vt:lpstr>Prayer &amp; Meditation:</vt:lpstr>
      <vt:lpstr> Third Step Prayer</vt:lpstr>
      <vt:lpstr>PowerPoint Presentation</vt:lpstr>
      <vt:lpstr>BB12Step Meeting Preamble</vt:lpstr>
      <vt:lpstr>BB12Step Meeting Preamble</vt:lpstr>
      <vt:lpstr>BB12Step Meeting Preamble</vt:lpstr>
      <vt:lpstr>PowerPoint Presentation</vt:lpstr>
      <vt:lpstr> Big Book (BB) Key Word: Honesty (Rigorous)</vt:lpstr>
      <vt:lpstr>  What does the Big Book Say?</vt:lpstr>
      <vt:lpstr>BB Key Word: “HONESTY”</vt:lpstr>
      <vt:lpstr>What does “Rigorous Honesty” look like to you?</vt:lpstr>
      <vt:lpstr>Is this “Rigorous Honesty”?</vt:lpstr>
      <vt:lpstr>Is this “Rigorous Honesty”?</vt:lpstr>
      <vt:lpstr>BB Key Word: “HONESTY”</vt:lpstr>
      <vt:lpstr>PowerPoint Presentation</vt:lpstr>
      <vt:lpstr>BB Key Word: “HONESTY”</vt:lpstr>
      <vt:lpstr>BB Key Word: “HONESTY”</vt:lpstr>
      <vt:lpstr>PowerPoint Presentation</vt:lpstr>
      <vt:lpstr>BB Key Word: “HONESTY”</vt:lpstr>
      <vt:lpstr>PowerPoint Presentation</vt:lpstr>
      <vt:lpstr>BB Key Word: “HONESTY”</vt:lpstr>
      <vt:lpstr>PowerPoint Presentation</vt:lpstr>
      <vt:lpstr>BB Key Word: “HONESTY”</vt:lpstr>
      <vt:lpstr>PowerPoint Presentation</vt:lpstr>
      <vt:lpstr>PowerPoint Presentation</vt:lpstr>
      <vt:lpstr>Discussion</vt:lpstr>
      <vt:lpstr>Discussion: “Honesty (Rigorous)”</vt:lpstr>
      <vt:lpstr>PowerPoint Presentation</vt:lpstr>
      <vt:lpstr>Closing:</vt:lpstr>
      <vt:lpstr>Closing Prayer:</vt:lpstr>
      <vt:lpstr> Seventh Step Prayer</vt:lpstr>
      <vt:lpstr>PowerPoint Presentation</vt:lpstr>
      <vt:lpstr>PowerPoint Presentation</vt:lpstr>
      <vt:lpstr>Four “Do-or-Die” Directives from the Big Book   </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ken</dc:creator>
  <cp:keywords/>
  <dc:description/>
  <cp:lastModifiedBy>Microsoft Office User</cp:lastModifiedBy>
  <cp:revision>2559</cp:revision>
  <cp:lastPrinted>2020-07-27T17:43:07Z</cp:lastPrinted>
  <dcterms:created xsi:type="dcterms:W3CDTF">2013-04-25T13:40:22Z</dcterms:created>
  <dcterms:modified xsi:type="dcterms:W3CDTF">2020-10-06T21:50:36Z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TC102867119990</vt:lpwstr>
  </property>
</Properties>
</file>